
<file path=[Content_Types].xml><?xml version="1.0" encoding="utf-8"?>
<Types xmlns="http://schemas.openxmlformats.org/package/2006/content-types">
  <Default Extension="emf" ContentType="image/x-emf"/>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84" r:id="rId1"/>
  </p:sldMasterIdLst>
  <p:notesMasterIdLst>
    <p:notesMasterId r:id="rId8"/>
  </p:notesMasterIdLst>
  <p:sldIdLst>
    <p:sldId id="256" r:id="rId2"/>
    <p:sldId id="257" r:id="rId3"/>
    <p:sldId id="259" r:id="rId4"/>
    <p:sldId id="263" r:id="rId5"/>
    <p:sldId id="261" r:id="rId6"/>
    <p:sldId id="262" r:id="rId7"/>
  </p:sldIdLst>
  <p:sldSz cx="12192000" cy="16256000"/>
  <p:notesSz cx="6807200" cy="99393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江東区" initials="K" lastIdx="1" clrIdx="0">
    <p:extLst>
      <p:ext uri="{19B8F6BF-5375-455C-9EA6-DF929625EA0E}">
        <p15:presenceInfo xmlns:p15="http://schemas.microsoft.com/office/powerpoint/2012/main" userId="江東区"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44" autoAdjust="0"/>
    <p:restoredTop sz="94660"/>
  </p:normalViewPr>
  <p:slideViewPr>
    <p:cSldViewPr snapToGrid="0">
      <p:cViewPr>
        <p:scale>
          <a:sx n="50" d="100"/>
          <a:sy n="50" d="100"/>
        </p:scale>
        <p:origin x="1494" y="-208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commentAuthors" Target="commentAuthors.xml"/></Relationships>
</file>

<file path=ppt/diagrams/colors1.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FC20F77-0F3B-4CF9-9D7F-A85D707422EE}" type="doc">
      <dgm:prSet loTypeId="urn:microsoft.com/office/officeart/2005/8/layout/process2" loCatId="process" qsTypeId="urn:microsoft.com/office/officeart/2005/8/quickstyle/simple1" qsCatId="simple" csTypeId="urn:microsoft.com/office/officeart/2005/8/colors/accent0_1" csCatId="mainScheme" phldr="1"/>
      <dgm:spPr/>
      <dgm:t>
        <a:bodyPr/>
        <a:lstStyle/>
        <a:p>
          <a:endParaRPr kumimoji="1" lang="ja-JP" altLang="en-US"/>
        </a:p>
      </dgm:t>
    </dgm:pt>
    <dgm:pt modelId="{F33038AE-D551-4FC9-A179-34A1518FBCF4}">
      <dgm:prSet phldrT="[テキスト]" custT="1"/>
      <dgm:spPr/>
      <dgm:t>
        <a:bodyPr/>
        <a:lstStyle/>
        <a:p>
          <a:r>
            <a:rPr kumimoji="1" lang="ja-JP" altLang="en-US" sz="2800" b="1" dirty="0">
              <a:latin typeface="+mn-ea"/>
              <a:ea typeface="+mn-ea"/>
            </a:rPr>
            <a:t>患者発生</a:t>
          </a:r>
        </a:p>
      </dgm:t>
    </dgm:pt>
    <dgm:pt modelId="{EE8B02A2-5AD3-430F-97A1-DB8603109AFB}" type="parTrans" cxnId="{DC7704F1-7874-486C-82BB-2C2535B498FA}">
      <dgm:prSet/>
      <dgm:spPr/>
      <dgm:t>
        <a:bodyPr/>
        <a:lstStyle/>
        <a:p>
          <a:endParaRPr kumimoji="1" lang="ja-JP" altLang="en-US" sz="1600" b="1">
            <a:latin typeface="+mn-ea"/>
            <a:ea typeface="+mn-ea"/>
          </a:endParaRPr>
        </a:p>
      </dgm:t>
    </dgm:pt>
    <dgm:pt modelId="{AA360B7E-791A-455A-8A82-EC909E8644AA}" type="sibTrans" cxnId="{DC7704F1-7874-486C-82BB-2C2535B498FA}">
      <dgm:prSet custT="1"/>
      <dgm:spPr/>
      <dgm:t>
        <a:bodyPr/>
        <a:lstStyle/>
        <a:p>
          <a:endParaRPr kumimoji="1" lang="ja-JP" altLang="en-US" sz="2400" b="1">
            <a:latin typeface="+mn-ea"/>
            <a:ea typeface="+mn-ea"/>
          </a:endParaRPr>
        </a:p>
      </dgm:t>
    </dgm:pt>
    <dgm:pt modelId="{162A8702-84E0-4E6D-9E3A-2286EA15F339}">
      <dgm:prSet phldrT="[テキスト]" custT="1"/>
      <dgm:spPr/>
      <dgm:t>
        <a:bodyPr/>
        <a:lstStyle/>
        <a:p>
          <a:r>
            <a:rPr kumimoji="1" lang="ja-JP" altLang="en-US" sz="2800" b="1" dirty="0">
              <a:latin typeface="+mn-ea"/>
              <a:ea typeface="+mn-ea"/>
            </a:rPr>
            <a:t>保健所から連絡</a:t>
          </a:r>
          <a:endParaRPr kumimoji="1" lang="en-US" altLang="ja-JP" sz="2800" b="1" dirty="0">
            <a:latin typeface="+mn-ea"/>
            <a:ea typeface="+mn-ea"/>
          </a:endParaRPr>
        </a:p>
        <a:p>
          <a:r>
            <a:rPr kumimoji="1" lang="ja-JP" altLang="en-US" sz="2800" b="1" dirty="0">
              <a:latin typeface="+mn-ea"/>
              <a:ea typeface="+mn-ea"/>
            </a:rPr>
            <a:t>施設調査</a:t>
          </a:r>
        </a:p>
      </dgm:t>
    </dgm:pt>
    <dgm:pt modelId="{4354FA13-2FEC-457B-B1E8-947D37878706}" type="parTrans" cxnId="{4A8DEC61-5B32-41A9-9237-7D39272252EB}">
      <dgm:prSet/>
      <dgm:spPr/>
      <dgm:t>
        <a:bodyPr/>
        <a:lstStyle/>
        <a:p>
          <a:endParaRPr kumimoji="1" lang="ja-JP" altLang="en-US" sz="1600" b="1">
            <a:latin typeface="+mn-ea"/>
            <a:ea typeface="+mn-ea"/>
          </a:endParaRPr>
        </a:p>
      </dgm:t>
    </dgm:pt>
    <dgm:pt modelId="{A92E8000-2E8F-4CC0-B392-5A9D23830D25}" type="sibTrans" cxnId="{4A8DEC61-5B32-41A9-9237-7D39272252EB}">
      <dgm:prSet custT="1"/>
      <dgm:spPr/>
      <dgm:t>
        <a:bodyPr/>
        <a:lstStyle/>
        <a:p>
          <a:endParaRPr kumimoji="1" lang="ja-JP" altLang="en-US" sz="2400" b="1">
            <a:latin typeface="+mn-ea"/>
            <a:ea typeface="+mn-ea"/>
          </a:endParaRPr>
        </a:p>
      </dgm:t>
    </dgm:pt>
    <dgm:pt modelId="{17F2CC80-9934-4249-AA14-9FD6F2FD387A}">
      <dgm:prSet phldrT="[テキスト]" custT="1"/>
      <dgm:spPr/>
      <dgm:t>
        <a:bodyPr/>
        <a:lstStyle/>
        <a:p>
          <a:r>
            <a:rPr kumimoji="1" lang="ja-JP" altLang="en-US" sz="2800" b="1" dirty="0">
              <a:latin typeface="+mn-ea"/>
              <a:ea typeface="+mn-ea"/>
            </a:rPr>
            <a:t>リスト作成</a:t>
          </a:r>
        </a:p>
      </dgm:t>
    </dgm:pt>
    <dgm:pt modelId="{A6A5488A-CB67-4229-AA82-B12386F9791E}" type="parTrans" cxnId="{D488089A-CEB8-4D23-9471-438BC78DF304}">
      <dgm:prSet/>
      <dgm:spPr/>
      <dgm:t>
        <a:bodyPr/>
        <a:lstStyle/>
        <a:p>
          <a:endParaRPr kumimoji="1" lang="ja-JP" altLang="en-US" sz="1600" b="1">
            <a:latin typeface="+mn-ea"/>
            <a:ea typeface="+mn-ea"/>
          </a:endParaRPr>
        </a:p>
      </dgm:t>
    </dgm:pt>
    <dgm:pt modelId="{2323A937-2B4E-486B-BF84-4DCD5FBC8702}" type="sibTrans" cxnId="{D488089A-CEB8-4D23-9471-438BC78DF304}">
      <dgm:prSet custT="1"/>
      <dgm:spPr/>
      <dgm:t>
        <a:bodyPr/>
        <a:lstStyle/>
        <a:p>
          <a:endParaRPr kumimoji="1" lang="ja-JP" altLang="en-US" sz="2400" b="1">
            <a:latin typeface="+mn-ea"/>
            <a:ea typeface="+mn-ea"/>
          </a:endParaRPr>
        </a:p>
      </dgm:t>
    </dgm:pt>
    <dgm:pt modelId="{51DECB88-7862-44FE-AA2A-A68841CB35F6}">
      <dgm:prSet custT="1"/>
      <dgm:spPr>
        <a:solidFill>
          <a:schemeClr val="bg1"/>
        </a:solidFill>
      </dgm:spPr>
      <dgm:t>
        <a:bodyPr/>
        <a:lstStyle/>
        <a:p>
          <a:r>
            <a:rPr kumimoji="1" lang="ja-JP" altLang="en-US" sz="2800" b="1" dirty="0">
              <a:latin typeface="+mn-ea"/>
              <a:ea typeface="+mn-ea"/>
            </a:rPr>
            <a:t>保健所が対象者を決定</a:t>
          </a:r>
        </a:p>
      </dgm:t>
    </dgm:pt>
    <dgm:pt modelId="{DDC180AA-C9FE-4FA7-9F4C-195C75725D26}" type="parTrans" cxnId="{CC8C924F-6B90-44BE-92BE-4663334AB00A}">
      <dgm:prSet/>
      <dgm:spPr/>
      <dgm:t>
        <a:bodyPr/>
        <a:lstStyle/>
        <a:p>
          <a:endParaRPr kumimoji="1" lang="ja-JP" altLang="en-US" sz="1600" b="1">
            <a:latin typeface="+mn-ea"/>
            <a:ea typeface="+mn-ea"/>
          </a:endParaRPr>
        </a:p>
      </dgm:t>
    </dgm:pt>
    <dgm:pt modelId="{ACA67B2C-F4B3-40F2-9E49-933FBC3031AE}" type="sibTrans" cxnId="{CC8C924F-6B90-44BE-92BE-4663334AB00A}">
      <dgm:prSet/>
      <dgm:spPr/>
      <dgm:t>
        <a:bodyPr/>
        <a:lstStyle/>
        <a:p>
          <a:endParaRPr kumimoji="1" lang="ja-JP" altLang="en-US" sz="1600" b="1">
            <a:latin typeface="+mn-ea"/>
            <a:ea typeface="+mn-ea"/>
          </a:endParaRPr>
        </a:p>
      </dgm:t>
    </dgm:pt>
    <dgm:pt modelId="{A2B875FC-63BC-487F-B4B9-C1C08E03AD0F}" type="pres">
      <dgm:prSet presAssocID="{4FC20F77-0F3B-4CF9-9D7F-A85D707422EE}" presName="linearFlow" presStyleCnt="0">
        <dgm:presLayoutVars>
          <dgm:resizeHandles val="exact"/>
        </dgm:presLayoutVars>
      </dgm:prSet>
      <dgm:spPr/>
    </dgm:pt>
    <dgm:pt modelId="{E1CA5186-BC54-4A6B-AF8D-29C78F93698E}" type="pres">
      <dgm:prSet presAssocID="{F33038AE-D551-4FC9-A179-34A1518FBCF4}" presName="node" presStyleLbl="node1" presStyleIdx="0" presStyleCnt="4" custScaleY="60490">
        <dgm:presLayoutVars>
          <dgm:bulletEnabled val="1"/>
        </dgm:presLayoutVars>
      </dgm:prSet>
      <dgm:spPr/>
    </dgm:pt>
    <dgm:pt modelId="{41BFD1C3-3E6F-4B98-8DB4-DC1F624DB94B}" type="pres">
      <dgm:prSet presAssocID="{AA360B7E-791A-455A-8A82-EC909E8644AA}" presName="sibTrans" presStyleLbl="sibTrans2D1" presStyleIdx="0" presStyleCnt="3"/>
      <dgm:spPr/>
    </dgm:pt>
    <dgm:pt modelId="{BA3658D8-B2BE-408E-9D32-54878874F849}" type="pres">
      <dgm:prSet presAssocID="{AA360B7E-791A-455A-8A82-EC909E8644AA}" presName="connectorText" presStyleLbl="sibTrans2D1" presStyleIdx="0" presStyleCnt="3"/>
      <dgm:spPr/>
    </dgm:pt>
    <dgm:pt modelId="{BEC6FCE8-A12C-4B10-9D2B-8638D1D9C9B9}" type="pres">
      <dgm:prSet presAssocID="{162A8702-84E0-4E6D-9E3A-2286EA15F339}" presName="node" presStyleLbl="node1" presStyleIdx="1" presStyleCnt="4" custScaleY="70615">
        <dgm:presLayoutVars>
          <dgm:bulletEnabled val="1"/>
        </dgm:presLayoutVars>
      </dgm:prSet>
      <dgm:spPr/>
    </dgm:pt>
    <dgm:pt modelId="{F1C59D8D-F940-4C73-ADC0-E8594AA8C5F3}" type="pres">
      <dgm:prSet presAssocID="{A92E8000-2E8F-4CC0-B392-5A9D23830D25}" presName="sibTrans" presStyleLbl="sibTrans2D1" presStyleIdx="1" presStyleCnt="3"/>
      <dgm:spPr/>
    </dgm:pt>
    <dgm:pt modelId="{DD9BFBF8-3782-4333-972F-416E0D6ABFBF}" type="pres">
      <dgm:prSet presAssocID="{A92E8000-2E8F-4CC0-B392-5A9D23830D25}" presName="connectorText" presStyleLbl="sibTrans2D1" presStyleIdx="1" presStyleCnt="3"/>
      <dgm:spPr/>
    </dgm:pt>
    <dgm:pt modelId="{CCEA3648-75C9-4943-A894-A0489AEC7F3D}" type="pres">
      <dgm:prSet presAssocID="{17F2CC80-9934-4249-AA14-9FD6F2FD387A}" presName="node" presStyleLbl="node1" presStyleIdx="2" presStyleCnt="4" custScaleY="77514">
        <dgm:presLayoutVars>
          <dgm:bulletEnabled val="1"/>
        </dgm:presLayoutVars>
      </dgm:prSet>
      <dgm:spPr/>
    </dgm:pt>
    <dgm:pt modelId="{579EF17B-5850-4884-8BDF-275730E1D998}" type="pres">
      <dgm:prSet presAssocID="{2323A937-2B4E-486B-BF84-4DCD5FBC8702}" presName="sibTrans" presStyleLbl="sibTrans2D1" presStyleIdx="2" presStyleCnt="3"/>
      <dgm:spPr/>
    </dgm:pt>
    <dgm:pt modelId="{4A716EAA-8989-43E2-B497-9233D3FD86B5}" type="pres">
      <dgm:prSet presAssocID="{2323A937-2B4E-486B-BF84-4DCD5FBC8702}" presName="connectorText" presStyleLbl="sibTrans2D1" presStyleIdx="2" presStyleCnt="3"/>
      <dgm:spPr/>
    </dgm:pt>
    <dgm:pt modelId="{FABE50B5-78AA-47A8-94EF-760304D74C1A}" type="pres">
      <dgm:prSet presAssocID="{51DECB88-7862-44FE-AA2A-A68841CB35F6}" presName="node" presStyleLbl="node1" presStyleIdx="3" presStyleCnt="4" custScaleY="102882">
        <dgm:presLayoutVars>
          <dgm:bulletEnabled val="1"/>
        </dgm:presLayoutVars>
      </dgm:prSet>
      <dgm:spPr/>
    </dgm:pt>
  </dgm:ptLst>
  <dgm:cxnLst>
    <dgm:cxn modelId="{EBDB0704-4BA6-4E06-9BC5-50B563E31DE8}" type="presOf" srcId="{F33038AE-D551-4FC9-A179-34A1518FBCF4}" destId="{E1CA5186-BC54-4A6B-AF8D-29C78F93698E}" srcOrd="0" destOrd="0" presId="urn:microsoft.com/office/officeart/2005/8/layout/process2"/>
    <dgm:cxn modelId="{1664C31D-55B7-4B5A-B8CD-6BB5D1DEEB65}" type="presOf" srcId="{2323A937-2B4E-486B-BF84-4DCD5FBC8702}" destId="{579EF17B-5850-4884-8BDF-275730E1D998}" srcOrd="0" destOrd="0" presId="urn:microsoft.com/office/officeart/2005/8/layout/process2"/>
    <dgm:cxn modelId="{4A8DEC61-5B32-41A9-9237-7D39272252EB}" srcId="{4FC20F77-0F3B-4CF9-9D7F-A85D707422EE}" destId="{162A8702-84E0-4E6D-9E3A-2286EA15F339}" srcOrd="1" destOrd="0" parTransId="{4354FA13-2FEC-457B-B1E8-947D37878706}" sibTransId="{A92E8000-2E8F-4CC0-B392-5A9D23830D25}"/>
    <dgm:cxn modelId="{DF62506A-1FA8-4718-AAD9-B78996BD525F}" type="presOf" srcId="{51DECB88-7862-44FE-AA2A-A68841CB35F6}" destId="{FABE50B5-78AA-47A8-94EF-760304D74C1A}" srcOrd="0" destOrd="0" presId="urn:microsoft.com/office/officeart/2005/8/layout/process2"/>
    <dgm:cxn modelId="{CC8C924F-6B90-44BE-92BE-4663334AB00A}" srcId="{4FC20F77-0F3B-4CF9-9D7F-A85D707422EE}" destId="{51DECB88-7862-44FE-AA2A-A68841CB35F6}" srcOrd="3" destOrd="0" parTransId="{DDC180AA-C9FE-4FA7-9F4C-195C75725D26}" sibTransId="{ACA67B2C-F4B3-40F2-9E49-933FBC3031AE}"/>
    <dgm:cxn modelId="{4CEDF778-E2DB-4E4E-AA8D-A0C0424D7BE5}" type="presOf" srcId="{A92E8000-2E8F-4CC0-B392-5A9D23830D25}" destId="{DD9BFBF8-3782-4333-972F-416E0D6ABFBF}" srcOrd="1" destOrd="0" presId="urn:microsoft.com/office/officeart/2005/8/layout/process2"/>
    <dgm:cxn modelId="{0E85D387-674E-45CE-B420-E2C8CCB22B70}" type="presOf" srcId="{A92E8000-2E8F-4CC0-B392-5A9D23830D25}" destId="{F1C59D8D-F940-4C73-ADC0-E8594AA8C5F3}" srcOrd="0" destOrd="0" presId="urn:microsoft.com/office/officeart/2005/8/layout/process2"/>
    <dgm:cxn modelId="{93909A97-8F1F-456C-A8FB-77473DFB7B48}" type="presOf" srcId="{162A8702-84E0-4E6D-9E3A-2286EA15F339}" destId="{BEC6FCE8-A12C-4B10-9D2B-8638D1D9C9B9}" srcOrd="0" destOrd="0" presId="urn:microsoft.com/office/officeart/2005/8/layout/process2"/>
    <dgm:cxn modelId="{D488089A-CEB8-4D23-9471-438BC78DF304}" srcId="{4FC20F77-0F3B-4CF9-9D7F-A85D707422EE}" destId="{17F2CC80-9934-4249-AA14-9FD6F2FD387A}" srcOrd="2" destOrd="0" parTransId="{A6A5488A-CB67-4229-AA82-B12386F9791E}" sibTransId="{2323A937-2B4E-486B-BF84-4DCD5FBC8702}"/>
    <dgm:cxn modelId="{F58B48A1-D02A-4156-812B-3BD8B33683EA}" type="presOf" srcId="{4FC20F77-0F3B-4CF9-9D7F-A85D707422EE}" destId="{A2B875FC-63BC-487F-B4B9-C1C08E03AD0F}" srcOrd="0" destOrd="0" presId="urn:microsoft.com/office/officeart/2005/8/layout/process2"/>
    <dgm:cxn modelId="{E41876B5-0576-4711-B0C2-BF5AE8CF02EC}" type="presOf" srcId="{AA360B7E-791A-455A-8A82-EC909E8644AA}" destId="{41BFD1C3-3E6F-4B98-8DB4-DC1F624DB94B}" srcOrd="0" destOrd="0" presId="urn:microsoft.com/office/officeart/2005/8/layout/process2"/>
    <dgm:cxn modelId="{9CEB71ED-79B4-45BF-AD7F-4BE36D3AE392}" type="presOf" srcId="{17F2CC80-9934-4249-AA14-9FD6F2FD387A}" destId="{CCEA3648-75C9-4943-A894-A0489AEC7F3D}" srcOrd="0" destOrd="0" presId="urn:microsoft.com/office/officeart/2005/8/layout/process2"/>
    <dgm:cxn modelId="{BDFBF5EF-A240-4FF4-B5AE-735DC3363877}" type="presOf" srcId="{AA360B7E-791A-455A-8A82-EC909E8644AA}" destId="{BA3658D8-B2BE-408E-9D32-54878874F849}" srcOrd="1" destOrd="0" presId="urn:microsoft.com/office/officeart/2005/8/layout/process2"/>
    <dgm:cxn modelId="{DC7704F1-7874-486C-82BB-2C2535B498FA}" srcId="{4FC20F77-0F3B-4CF9-9D7F-A85D707422EE}" destId="{F33038AE-D551-4FC9-A179-34A1518FBCF4}" srcOrd="0" destOrd="0" parTransId="{EE8B02A2-5AD3-430F-97A1-DB8603109AFB}" sibTransId="{AA360B7E-791A-455A-8A82-EC909E8644AA}"/>
    <dgm:cxn modelId="{827256F1-7910-4DD5-AC66-D5D442323796}" type="presOf" srcId="{2323A937-2B4E-486B-BF84-4DCD5FBC8702}" destId="{4A716EAA-8989-43E2-B497-9233D3FD86B5}" srcOrd="1" destOrd="0" presId="urn:microsoft.com/office/officeart/2005/8/layout/process2"/>
    <dgm:cxn modelId="{F0FE4D33-CE0E-4FCA-8649-A26520A21544}" type="presParOf" srcId="{A2B875FC-63BC-487F-B4B9-C1C08E03AD0F}" destId="{E1CA5186-BC54-4A6B-AF8D-29C78F93698E}" srcOrd="0" destOrd="0" presId="urn:microsoft.com/office/officeart/2005/8/layout/process2"/>
    <dgm:cxn modelId="{45C77EAB-945C-471E-8119-141E8CA923EE}" type="presParOf" srcId="{A2B875FC-63BC-487F-B4B9-C1C08E03AD0F}" destId="{41BFD1C3-3E6F-4B98-8DB4-DC1F624DB94B}" srcOrd="1" destOrd="0" presId="urn:microsoft.com/office/officeart/2005/8/layout/process2"/>
    <dgm:cxn modelId="{9442C561-ED0F-4909-B73D-57E63087E397}" type="presParOf" srcId="{41BFD1C3-3E6F-4B98-8DB4-DC1F624DB94B}" destId="{BA3658D8-B2BE-408E-9D32-54878874F849}" srcOrd="0" destOrd="0" presId="urn:microsoft.com/office/officeart/2005/8/layout/process2"/>
    <dgm:cxn modelId="{645F9E59-40F1-421B-8AE6-226297DAEAB2}" type="presParOf" srcId="{A2B875FC-63BC-487F-B4B9-C1C08E03AD0F}" destId="{BEC6FCE8-A12C-4B10-9D2B-8638D1D9C9B9}" srcOrd="2" destOrd="0" presId="urn:microsoft.com/office/officeart/2005/8/layout/process2"/>
    <dgm:cxn modelId="{23A46DCC-5426-4EB9-8D59-53F22BB35622}" type="presParOf" srcId="{A2B875FC-63BC-487F-B4B9-C1C08E03AD0F}" destId="{F1C59D8D-F940-4C73-ADC0-E8594AA8C5F3}" srcOrd="3" destOrd="0" presId="urn:microsoft.com/office/officeart/2005/8/layout/process2"/>
    <dgm:cxn modelId="{CA74A46B-4111-4913-8265-2308C1D08A6F}" type="presParOf" srcId="{F1C59D8D-F940-4C73-ADC0-E8594AA8C5F3}" destId="{DD9BFBF8-3782-4333-972F-416E0D6ABFBF}" srcOrd="0" destOrd="0" presId="urn:microsoft.com/office/officeart/2005/8/layout/process2"/>
    <dgm:cxn modelId="{5823DB9F-F21A-46A0-9DB5-78668E4F6212}" type="presParOf" srcId="{A2B875FC-63BC-487F-B4B9-C1C08E03AD0F}" destId="{CCEA3648-75C9-4943-A894-A0489AEC7F3D}" srcOrd="4" destOrd="0" presId="urn:microsoft.com/office/officeart/2005/8/layout/process2"/>
    <dgm:cxn modelId="{4EC3B97A-6D44-436A-8CA6-0DBC751806A6}" type="presParOf" srcId="{A2B875FC-63BC-487F-B4B9-C1C08E03AD0F}" destId="{579EF17B-5850-4884-8BDF-275730E1D998}" srcOrd="5" destOrd="0" presId="urn:microsoft.com/office/officeart/2005/8/layout/process2"/>
    <dgm:cxn modelId="{2F08FD82-33A9-4C06-91C7-39EEEA9355A2}" type="presParOf" srcId="{579EF17B-5850-4884-8BDF-275730E1D998}" destId="{4A716EAA-8989-43E2-B497-9233D3FD86B5}" srcOrd="0" destOrd="0" presId="urn:microsoft.com/office/officeart/2005/8/layout/process2"/>
    <dgm:cxn modelId="{E082875B-754B-41F5-BF60-EBF09CCFF58A}" type="presParOf" srcId="{A2B875FC-63BC-487F-B4B9-C1C08E03AD0F}" destId="{FABE50B5-78AA-47A8-94EF-760304D74C1A}" srcOrd="6" destOrd="0" presId="urn:microsoft.com/office/officeart/2005/8/layout/process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1CA5186-BC54-4A6B-AF8D-29C78F93698E}">
      <dsp:nvSpPr>
        <dsp:cNvPr id="0" name=""/>
        <dsp:cNvSpPr/>
      </dsp:nvSpPr>
      <dsp:spPr>
        <a:xfrm>
          <a:off x="0" y="3470"/>
          <a:ext cx="3153018" cy="1498178"/>
        </a:xfrm>
        <a:prstGeom prst="roundRect">
          <a:avLst>
            <a:gd name="adj" fmla="val 10000"/>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ctr" defTabSz="1244600">
            <a:lnSpc>
              <a:spcPct val="90000"/>
            </a:lnSpc>
            <a:spcBef>
              <a:spcPct val="0"/>
            </a:spcBef>
            <a:spcAft>
              <a:spcPct val="35000"/>
            </a:spcAft>
            <a:buNone/>
          </a:pPr>
          <a:r>
            <a:rPr kumimoji="1" lang="ja-JP" altLang="en-US" sz="2800" b="1" kern="1200" dirty="0">
              <a:latin typeface="+mn-ea"/>
              <a:ea typeface="+mn-ea"/>
            </a:rPr>
            <a:t>患者発生</a:t>
          </a:r>
        </a:p>
      </dsp:txBody>
      <dsp:txXfrm>
        <a:off x="43880" y="47350"/>
        <a:ext cx="3065258" cy="1410418"/>
      </dsp:txXfrm>
    </dsp:sp>
    <dsp:sp modelId="{41BFD1C3-3E6F-4B98-8DB4-DC1F624DB94B}">
      <dsp:nvSpPr>
        <dsp:cNvPr id="0" name=""/>
        <dsp:cNvSpPr/>
      </dsp:nvSpPr>
      <dsp:spPr>
        <a:xfrm rot="5400000">
          <a:off x="1112121" y="1563567"/>
          <a:ext cx="928776" cy="1114531"/>
        </a:xfrm>
        <a:prstGeom prst="rightArrow">
          <a:avLst>
            <a:gd name="adj1" fmla="val 60000"/>
            <a:gd name="adj2" fmla="val 50000"/>
          </a:avLst>
        </a:prstGeom>
        <a:solidFill>
          <a:schemeClr val="dk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1066800">
            <a:lnSpc>
              <a:spcPct val="90000"/>
            </a:lnSpc>
            <a:spcBef>
              <a:spcPct val="0"/>
            </a:spcBef>
            <a:spcAft>
              <a:spcPct val="35000"/>
            </a:spcAft>
            <a:buNone/>
          </a:pPr>
          <a:endParaRPr kumimoji="1" lang="ja-JP" altLang="en-US" sz="2400" b="1" kern="1200">
            <a:latin typeface="+mn-ea"/>
            <a:ea typeface="+mn-ea"/>
          </a:endParaRPr>
        </a:p>
      </dsp:txBody>
      <dsp:txXfrm rot="-5400000">
        <a:off x="1242150" y="1656445"/>
        <a:ext cx="668719" cy="650143"/>
      </dsp:txXfrm>
    </dsp:sp>
    <dsp:sp modelId="{BEC6FCE8-A12C-4B10-9D2B-8638D1D9C9B9}">
      <dsp:nvSpPr>
        <dsp:cNvPr id="0" name=""/>
        <dsp:cNvSpPr/>
      </dsp:nvSpPr>
      <dsp:spPr>
        <a:xfrm>
          <a:off x="0" y="2740017"/>
          <a:ext cx="3153018" cy="1748947"/>
        </a:xfrm>
        <a:prstGeom prst="roundRect">
          <a:avLst>
            <a:gd name="adj" fmla="val 10000"/>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ctr" defTabSz="1244600">
            <a:lnSpc>
              <a:spcPct val="90000"/>
            </a:lnSpc>
            <a:spcBef>
              <a:spcPct val="0"/>
            </a:spcBef>
            <a:spcAft>
              <a:spcPct val="35000"/>
            </a:spcAft>
            <a:buNone/>
          </a:pPr>
          <a:r>
            <a:rPr kumimoji="1" lang="ja-JP" altLang="en-US" sz="2800" b="1" kern="1200" dirty="0">
              <a:latin typeface="+mn-ea"/>
              <a:ea typeface="+mn-ea"/>
            </a:rPr>
            <a:t>保健所から連絡</a:t>
          </a:r>
          <a:endParaRPr kumimoji="1" lang="en-US" altLang="ja-JP" sz="2800" b="1" kern="1200" dirty="0">
            <a:latin typeface="+mn-ea"/>
            <a:ea typeface="+mn-ea"/>
          </a:endParaRPr>
        </a:p>
        <a:p>
          <a:pPr marL="0" lvl="0" indent="0" algn="ctr" defTabSz="1244600">
            <a:lnSpc>
              <a:spcPct val="90000"/>
            </a:lnSpc>
            <a:spcBef>
              <a:spcPct val="0"/>
            </a:spcBef>
            <a:spcAft>
              <a:spcPct val="35000"/>
            </a:spcAft>
            <a:buNone/>
          </a:pPr>
          <a:r>
            <a:rPr kumimoji="1" lang="ja-JP" altLang="en-US" sz="2800" b="1" kern="1200" dirty="0">
              <a:latin typeface="+mn-ea"/>
              <a:ea typeface="+mn-ea"/>
            </a:rPr>
            <a:t>施設調査</a:t>
          </a:r>
        </a:p>
      </dsp:txBody>
      <dsp:txXfrm>
        <a:off x="51225" y="2791242"/>
        <a:ext cx="3050568" cy="1646497"/>
      </dsp:txXfrm>
    </dsp:sp>
    <dsp:sp modelId="{F1C59D8D-F940-4C73-ADC0-E8594AA8C5F3}">
      <dsp:nvSpPr>
        <dsp:cNvPr id="0" name=""/>
        <dsp:cNvSpPr/>
      </dsp:nvSpPr>
      <dsp:spPr>
        <a:xfrm rot="5400000">
          <a:off x="1112121" y="4550884"/>
          <a:ext cx="928776" cy="1114531"/>
        </a:xfrm>
        <a:prstGeom prst="rightArrow">
          <a:avLst>
            <a:gd name="adj1" fmla="val 60000"/>
            <a:gd name="adj2" fmla="val 50000"/>
          </a:avLst>
        </a:prstGeom>
        <a:solidFill>
          <a:schemeClr val="dk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1066800">
            <a:lnSpc>
              <a:spcPct val="90000"/>
            </a:lnSpc>
            <a:spcBef>
              <a:spcPct val="0"/>
            </a:spcBef>
            <a:spcAft>
              <a:spcPct val="35000"/>
            </a:spcAft>
            <a:buNone/>
          </a:pPr>
          <a:endParaRPr kumimoji="1" lang="ja-JP" altLang="en-US" sz="2400" b="1" kern="1200">
            <a:latin typeface="+mn-ea"/>
            <a:ea typeface="+mn-ea"/>
          </a:endParaRPr>
        </a:p>
      </dsp:txBody>
      <dsp:txXfrm rot="-5400000">
        <a:off x="1242150" y="4643762"/>
        <a:ext cx="668719" cy="650143"/>
      </dsp:txXfrm>
    </dsp:sp>
    <dsp:sp modelId="{CCEA3648-75C9-4943-A894-A0489AEC7F3D}">
      <dsp:nvSpPr>
        <dsp:cNvPr id="0" name=""/>
        <dsp:cNvSpPr/>
      </dsp:nvSpPr>
      <dsp:spPr>
        <a:xfrm>
          <a:off x="0" y="5727334"/>
          <a:ext cx="3153018" cy="1919818"/>
        </a:xfrm>
        <a:prstGeom prst="roundRect">
          <a:avLst>
            <a:gd name="adj" fmla="val 10000"/>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ctr" defTabSz="1244600">
            <a:lnSpc>
              <a:spcPct val="90000"/>
            </a:lnSpc>
            <a:spcBef>
              <a:spcPct val="0"/>
            </a:spcBef>
            <a:spcAft>
              <a:spcPct val="35000"/>
            </a:spcAft>
            <a:buNone/>
          </a:pPr>
          <a:r>
            <a:rPr kumimoji="1" lang="ja-JP" altLang="en-US" sz="2800" b="1" kern="1200" dirty="0">
              <a:latin typeface="+mn-ea"/>
              <a:ea typeface="+mn-ea"/>
            </a:rPr>
            <a:t>リスト作成</a:t>
          </a:r>
        </a:p>
      </dsp:txBody>
      <dsp:txXfrm>
        <a:off x="56230" y="5783564"/>
        <a:ext cx="3040558" cy="1807358"/>
      </dsp:txXfrm>
    </dsp:sp>
    <dsp:sp modelId="{579EF17B-5850-4884-8BDF-275730E1D998}">
      <dsp:nvSpPr>
        <dsp:cNvPr id="0" name=""/>
        <dsp:cNvSpPr/>
      </dsp:nvSpPr>
      <dsp:spPr>
        <a:xfrm rot="5400000">
          <a:off x="1112121" y="7709071"/>
          <a:ext cx="928776" cy="1114531"/>
        </a:xfrm>
        <a:prstGeom prst="rightArrow">
          <a:avLst>
            <a:gd name="adj1" fmla="val 60000"/>
            <a:gd name="adj2" fmla="val 50000"/>
          </a:avLst>
        </a:prstGeom>
        <a:solidFill>
          <a:schemeClr val="dk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1066800">
            <a:lnSpc>
              <a:spcPct val="90000"/>
            </a:lnSpc>
            <a:spcBef>
              <a:spcPct val="0"/>
            </a:spcBef>
            <a:spcAft>
              <a:spcPct val="35000"/>
            </a:spcAft>
            <a:buNone/>
          </a:pPr>
          <a:endParaRPr kumimoji="1" lang="ja-JP" altLang="en-US" sz="2400" b="1" kern="1200">
            <a:latin typeface="+mn-ea"/>
            <a:ea typeface="+mn-ea"/>
          </a:endParaRPr>
        </a:p>
      </dsp:txBody>
      <dsp:txXfrm rot="-5400000">
        <a:off x="1242150" y="7801949"/>
        <a:ext cx="668719" cy="650143"/>
      </dsp:txXfrm>
    </dsp:sp>
    <dsp:sp modelId="{FABE50B5-78AA-47A8-94EF-760304D74C1A}">
      <dsp:nvSpPr>
        <dsp:cNvPr id="0" name=""/>
        <dsp:cNvSpPr/>
      </dsp:nvSpPr>
      <dsp:spPr>
        <a:xfrm>
          <a:off x="0" y="8885521"/>
          <a:ext cx="3153018" cy="2548116"/>
        </a:xfrm>
        <a:prstGeom prst="roundRect">
          <a:avLst>
            <a:gd name="adj" fmla="val 10000"/>
          </a:avLst>
        </a:prstGeom>
        <a:solidFill>
          <a:schemeClr val="bg1"/>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ctr" defTabSz="1244600">
            <a:lnSpc>
              <a:spcPct val="90000"/>
            </a:lnSpc>
            <a:spcBef>
              <a:spcPct val="0"/>
            </a:spcBef>
            <a:spcAft>
              <a:spcPct val="35000"/>
            </a:spcAft>
            <a:buNone/>
          </a:pPr>
          <a:r>
            <a:rPr kumimoji="1" lang="ja-JP" altLang="en-US" sz="2800" b="1" kern="1200" dirty="0">
              <a:latin typeface="+mn-ea"/>
              <a:ea typeface="+mn-ea"/>
            </a:rPr>
            <a:t>保健所が対象者を決定</a:t>
          </a:r>
        </a:p>
      </dsp:txBody>
      <dsp:txXfrm>
        <a:off x="74632" y="8960153"/>
        <a:ext cx="3003754" cy="2398852"/>
      </dsp:txXfrm>
    </dsp:sp>
  </dsp:spTree>
</dsp:drawing>
</file>

<file path=ppt/diagrams/layout1.xml><?xml version="1.0" encoding="utf-8"?>
<dgm:layoutDef xmlns:dgm="http://schemas.openxmlformats.org/drawingml/2006/diagram" xmlns:a="http://schemas.openxmlformats.org/drawingml/2006/main" uniqueId="urn:microsoft.com/office/officeart/2005/8/layout/process2">
  <dgm:title val=""/>
  <dgm:desc val=""/>
  <dgm:catLst>
    <dgm:cat type="process"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resizeHandles val="exact"/>
    </dgm:varLst>
    <dgm:alg type="lin">
      <dgm:param type="linDir" val="fromT"/>
    </dgm:alg>
    <dgm:shape xmlns:r="http://schemas.openxmlformats.org/officeDocument/2006/relationships" r:blip="">
      <dgm:adjLst/>
    </dgm:shape>
    <dgm:presOf/>
    <dgm:constrLst>
      <dgm:constr type="h" for="ch" ptType="node" refType="h"/>
      <dgm:constr type="h" for="ch" ptType="sibTrans" refType="h" refFor="ch" refPtType="node" fact="0.5"/>
      <dgm:constr type="w" for="ch" ptType="node" op="equ"/>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choose name="Name0">
          <dgm:if name="Name1" axis="root des" ptType="all node" func="maxDepth" op="gt" val="1">
            <dgm:alg type="tx">
              <dgm:param type="parTxLTRAlign" val="l"/>
              <dgm:param type="parTxRTLAlign" val="r"/>
              <dgm:param type="txAnchorVertCh" val="mid"/>
            </dgm:alg>
          </dgm:if>
          <dgm:else name="Name2">
            <dgm:alg type="tx"/>
          </dgm:else>
        </dgm:choose>
        <dgm:shape xmlns:r="http://schemas.openxmlformats.org/officeDocument/2006/relationships" type="roundRect" r:blip="">
          <dgm:adjLst>
            <dgm:adj idx="1" val="0.1"/>
          </dgm:adjLst>
        </dgm:shape>
        <dgm:presOf axis="desOrSelf" ptType="node"/>
        <dgm:constrLst>
          <dgm:constr type="w" refType="h" fact="1.8"/>
          <dgm:constr type="tMarg" refType="primFontSz" fact="0.3"/>
          <dgm:constr type="bMarg" refType="primFontSz" fact="0.3"/>
          <dgm:constr type="lMarg" refType="primFontSz" fact="0.3"/>
          <dgm:constr type="rMarg" refType="primFontSz" fact="0.3"/>
        </dgm:constrLst>
        <dgm:ruleLst>
          <dgm:rule type="primFontSz" val="18" fact="NaN" max="NaN"/>
          <dgm:rule type="w" val="NaN" fact="4" max="NaN"/>
          <dgm:rule type="primFontSz" val="5"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w" refType="h" fact="0.9"/>
            <dgm:constr type="connDist"/>
            <dgm:constr type="wArH" refType="w" fact="0.5"/>
            <dgm:constr type="hArH" refType="w"/>
            <dgm:constr type="stemThick" refType="w" fact="0.6"/>
            <dgm:constr type="begPad" refType="connDist" fact="0.125"/>
            <dgm:constr type="endPad" refType="connDist" fact="0.125"/>
          </dgm:constrLst>
          <dgm:ruleLst/>
          <dgm:layoutNode name="connectorText">
            <dgm:alg type="tx">
              <dgm:param type="autoTxRot" val="upr"/>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575" cy="498475"/>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6038" y="0"/>
            <a:ext cx="2949575" cy="498475"/>
          </a:xfrm>
          <a:prstGeom prst="rect">
            <a:avLst/>
          </a:prstGeom>
        </p:spPr>
        <p:txBody>
          <a:bodyPr vert="horz" lIns="91440" tIns="45720" rIns="91440" bIns="45720" rtlCol="0"/>
          <a:lstStyle>
            <a:lvl1pPr algn="r">
              <a:defRPr sz="1200"/>
            </a:lvl1pPr>
          </a:lstStyle>
          <a:p>
            <a:fld id="{5CEFA685-63E2-4FD4-8C6B-F84D02656DD1}" type="datetimeFigureOut">
              <a:rPr kumimoji="1" lang="ja-JP" altLang="en-US" smtClean="0"/>
              <a:t>2025/10/2</a:t>
            </a:fld>
            <a:endParaRPr kumimoji="1" lang="ja-JP" altLang="en-US"/>
          </a:p>
        </p:txBody>
      </p:sp>
      <p:sp>
        <p:nvSpPr>
          <p:cNvPr id="4" name="スライド イメージ プレースホルダー 3"/>
          <p:cNvSpPr>
            <a:spLocks noGrp="1" noRot="1" noChangeAspect="1"/>
          </p:cNvSpPr>
          <p:nvPr>
            <p:ph type="sldImg" idx="2"/>
          </p:nvPr>
        </p:nvSpPr>
        <p:spPr>
          <a:xfrm>
            <a:off x="2146300" y="1243013"/>
            <a:ext cx="2514600" cy="33543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1038" y="4783138"/>
            <a:ext cx="5445125" cy="3913187"/>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40863"/>
            <a:ext cx="2949575" cy="498475"/>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6038" y="9440863"/>
            <a:ext cx="2949575" cy="498475"/>
          </a:xfrm>
          <a:prstGeom prst="rect">
            <a:avLst/>
          </a:prstGeom>
        </p:spPr>
        <p:txBody>
          <a:bodyPr vert="horz" lIns="91440" tIns="45720" rIns="91440" bIns="45720" rtlCol="0" anchor="b"/>
          <a:lstStyle>
            <a:lvl1pPr algn="r">
              <a:defRPr sz="1200"/>
            </a:lvl1pPr>
          </a:lstStyle>
          <a:p>
            <a:fld id="{90877565-0E48-44A0-ACF6-2448D8ADB528}" type="slidenum">
              <a:rPr kumimoji="1" lang="ja-JP" altLang="en-US" smtClean="0"/>
              <a:t>‹#›</a:t>
            </a:fld>
            <a:endParaRPr kumimoji="1" lang="ja-JP" altLang="en-US"/>
          </a:p>
        </p:txBody>
      </p:sp>
    </p:spTree>
    <p:extLst>
      <p:ext uri="{BB962C8B-B14F-4D97-AF65-F5344CB8AC3E}">
        <p14:creationId xmlns:p14="http://schemas.microsoft.com/office/powerpoint/2010/main" val="2273054577"/>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660416"/>
            <a:ext cx="10363200" cy="5659496"/>
          </a:xfrm>
        </p:spPr>
        <p:txBody>
          <a:bodyPr anchor="b"/>
          <a:lstStyle>
            <a:lvl1pPr algn="ctr">
              <a:defRPr sz="8000"/>
            </a:lvl1pPr>
          </a:lstStyle>
          <a:p>
            <a:r>
              <a:rPr lang="ja-JP" altLang="en-US"/>
              <a:t>マスター タイトルの書式設定</a:t>
            </a:r>
            <a:endParaRPr lang="en-US" dirty="0"/>
          </a:p>
        </p:txBody>
      </p:sp>
      <p:sp>
        <p:nvSpPr>
          <p:cNvPr id="3" name="Subtitle 2"/>
          <p:cNvSpPr>
            <a:spLocks noGrp="1"/>
          </p:cNvSpPr>
          <p:nvPr>
            <p:ph type="subTitle" idx="1"/>
          </p:nvPr>
        </p:nvSpPr>
        <p:spPr>
          <a:xfrm>
            <a:off x="1524000" y="8538164"/>
            <a:ext cx="9144000" cy="3924769"/>
          </a:xfrm>
        </p:spPr>
        <p:txBody>
          <a:bodyPr/>
          <a:lstStyle>
            <a:lvl1pPr marL="0" indent="0" algn="ctr">
              <a:buNone/>
              <a:defRPr sz="3200"/>
            </a:lvl1pPr>
            <a:lvl2pPr marL="609585" indent="0" algn="ctr">
              <a:buNone/>
              <a:defRPr sz="2667"/>
            </a:lvl2pPr>
            <a:lvl3pPr marL="1219170" indent="0" algn="ctr">
              <a:buNone/>
              <a:defRPr sz="2400"/>
            </a:lvl3pPr>
            <a:lvl4pPr marL="1828754" indent="0" algn="ctr">
              <a:buNone/>
              <a:defRPr sz="2133"/>
            </a:lvl4pPr>
            <a:lvl5pPr marL="2438339" indent="0" algn="ctr">
              <a:buNone/>
              <a:defRPr sz="2133"/>
            </a:lvl5pPr>
            <a:lvl6pPr marL="3047924" indent="0" algn="ctr">
              <a:buNone/>
              <a:defRPr sz="2133"/>
            </a:lvl6pPr>
            <a:lvl7pPr marL="3657509" indent="0" algn="ctr">
              <a:buNone/>
              <a:defRPr sz="2133"/>
            </a:lvl7pPr>
            <a:lvl8pPr marL="4267093" indent="0" algn="ctr">
              <a:buNone/>
              <a:defRPr sz="2133"/>
            </a:lvl8pPr>
            <a:lvl9pPr marL="4876678" indent="0" algn="ctr">
              <a:buNone/>
              <a:defRPr sz="2133"/>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41BB5F04-B3D2-42FE-B9FF-3418D1B02A8E}" type="datetime1">
              <a:rPr kumimoji="1" lang="ja-JP" altLang="en-US" smtClean="0"/>
              <a:t>2025/10/2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BFC431E-183A-4789-B64F-7E07F30AC51E}" type="slidenum">
              <a:rPr kumimoji="1" lang="ja-JP" altLang="en-US" smtClean="0"/>
              <a:t>‹#›</a:t>
            </a:fld>
            <a:endParaRPr kumimoji="1" lang="ja-JP" altLang="en-US"/>
          </a:p>
        </p:txBody>
      </p:sp>
    </p:spTree>
    <p:extLst>
      <p:ext uri="{BB962C8B-B14F-4D97-AF65-F5344CB8AC3E}">
        <p14:creationId xmlns:p14="http://schemas.microsoft.com/office/powerpoint/2010/main" val="386337987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D42BBF16-AEDC-41D6-8627-348A4F47A9BF}" type="datetime1">
              <a:rPr kumimoji="1" lang="ja-JP" altLang="en-US" smtClean="0"/>
              <a:t>2025/10/2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BFC431E-183A-4789-B64F-7E07F30AC51E}" type="slidenum">
              <a:rPr kumimoji="1" lang="ja-JP" altLang="en-US" smtClean="0"/>
              <a:t>‹#›</a:t>
            </a:fld>
            <a:endParaRPr kumimoji="1" lang="ja-JP" altLang="en-US"/>
          </a:p>
        </p:txBody>
      </p:sp>
    </p:spTree>
    <p:extLst>
      <p:ext uri="{BB962C8B-B14F-4D97-AF65-F5344CB8AC3E}">
        <p14:creationId xmlns:p14="http://schemas.microsoft.com/office/powerpoint/2010/main" val="27997837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865481"/>
            <a:ext cx="2628900" cy="13776209"/>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838201" y="865481"/>
            <a:ext cx="7734300" cy="13776209"/>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AC461D73-5818-4F15-ABFC-BD9A1EB50A0D}" type="datetime1">
              <a:rPr kumimoji="1" lang="ja-JP" altLang="en-US" smtClean="0"/>
              <a:t>2025/10/2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BFC431E-183A-4789-B64F-7E07F30AC51E}" type="slidenum">
              <a:rPr kumimoji="1" lang="ja-JP" altLang="en-US" smtClean="0"/>
              <a:t>‹#›</a:t>
            </a:fld>
            <a:endParaRPr kumimoji="1" lang="ja-JP" altLang="en-US"/>
          </a:p>
        </p:txBody>
      </p:sp>
    </p:spTree>
    <p:extLst>
      <p:ext uri="{BB962C8B-B14F-4D97-AF65-F5344CB8AC3E}">
        <p14:creationId xmlns:p14="http://schemas.microsoft.com/office/powerpoint/2010/main" val="364035319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ECE2F9C5-D644-426F-B766-0EE2C48A8D3D}" type="datetime1">
              <a:rPr kumimoji="1" lang="ja-JP" altLang="en-US" smtClean="0"/>
              <a:t>2025/10/2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BFC431E-183A-4789-B64F-7E07F30AC51E}" type="slidenum">
              <a:rPr kumimoji="1" lang="ja-JP" altLang="en-US" smtClean="0"/>
              <a:t>‹#›</a:t>
            </a:fld>
            <a:endParaRPr kumimoji="1" lang="ja-JP" altLang="en-US"/>
          </a:p>
        </p:txBody>
      </p:sp>
    </p:spTree>
    <p:extLst>
      <p:ext uri="{BB962C8B-B14F-4D97-AF65-F5344CB8AC3E}">
        <p14:creationId xmlns:p14="http://schemas.microsoft.com/office/powerpoint/2010/main" val="294737957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831851" y="4052716"/>
            <a:ext cx="10515600" cy="6762043"/>
          </a:xfrm>
        </p:spPr>
        <p:txBody>
          <a:bodyPr anchor="b"/>
          <a:lstStyle>
            <a:lvl1pPr>
              <a:defRPr sz="8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831851" y="10878731"/>
            <a:ext cx="10515600" cy="3555999"/>
          </a:xfrm>
        </p:spPr>
        <p:txBody>
          <a:bodyPr/>
          <a:lstStyle>
            <a:lvl1pPr marL="0" indent="0">
              <a:buNone/>
              <a:defRPr sz="3200">
                <a:solidFill>
                  <a:schemeClr val="tx1"/>
                </a:solidFill>
              </a:defRPr>
            </a:lvl1pPr>
            <a:lvl2pPr marL="609585" indent="0">
              <a:buNone/>
              <a:defRPr sz="2667">
                <a:solidFill>
                  <a:schemeClr val="tx1">
                    <a:tint val="75000"/>
                  </a:schemeClr>
                </a:solidFill>
              </a:defRPr>
            </a:lvl2pPr>
            <a:lvl3pPr marL="1219170" indent="0">
              <a:buNone/>
              <a:defRPr sz="2400">
                <a:solidFill>
                  <a:schemeClr val="tx1">
                    <a:tint val="75000"/>
                  </a:schemeClr>
                </a:solidFill>
              </a:defRPr>
            </a:lvl3pPr>
            <a:lvl4pPr marL="1828754" indent="0">
              <a:buNone/>
              <a:defRPr sz="2133">
                <a:solidFill>
                  <a:schemeClr val="tx1">
                    <a:tint val="75000"/>
                  </a:schemeClr>
                </a:solidFill>
              </a:defRPr>
            </a:lvl4pPr>
            <a:lvl5pPr marL="2438339" indent="0">
              <a:buNone/>
              <a:defRPr sz="2133">
                <a:solidFill>
                  <a:schemeClr val="tx1">
                    <a:tint val="75000"/>
                  </a:schemeClr>
                </a:solidFill>
              </a:defRPr>
            </a:lvl5pPr>
            <a:lvl6pPr marL="3047924" indent="0">
              <a:buNone/>
              <a:defRPr sz="2133">
                <a:solidFill>
                  <a:schemeClr val="tx1">
                    <a:tint val="75000"/>
                  </a:schemeClr>
                </a:solidFill>
              </a:defRPr>
            </a:lvl6pPr>
            <a:lvl7pPr marL="3657509" indent="0">
              <a:buNone/>
              <a:defRPr sz="2133">
                <a:solidFill>
                  <a:schemeClr val="tx1">
                    <a:tint val="75000"/>
                  </a:schemeClr>
                </a:solidFill>
              </a:defRPr>
            </a:lvl7pPr>
            <a:lvl8pPr marL="4267093" indent="0">
              <a:buNone/>
              <a:defRPr sz="2133">
                <a:solidFill>
                  <a:schemeClr val="tx1">
                    <a:tint val="75000"/>
                  </a:schemeClr>
                </a:solidFill>
              </a:defRPr>
            </a:lvl8pPr>
            <a:lvl9pPr marL="4876678" indent="0">
              <a:buNone/>
              <a:defRPr sz="2133">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18197751-909C-452D-A925-5B9D9196FBD9}" type="datetime1">
              <a:rPr kumimoji="1" lang="ja-JP" altLang="en-US" smtClean="0"/>
              <a:t>2025/10/2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BFC431E-183A-4789-B64F-7E07F30AC51E}" type="slidenum">
              <a:rPr kumimoji="1" lang="ja-JP" altLang="en-US" smtClean="0"/>
              <a:t>‹#›</a:t>
            </a:fld>
            <a:endParaRPr kumimoji="1" lang="ja-JP" altLang="en-US"/>
          </a:p>
        </p:txBody>
      </p:sp>
    </p:spTree>
    <p:extLst>
      <p:ext uri="{BB962C8B-B14F-4D97-AF65-F5344CB8AC3E}">
        <p14:creationId xmlns:p14="http://schemas.microsoft.com/office/powerpoint/2010/main" val="316826605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838200" y="4327407"/>
            <a:ext cx="5181600" cy="1031428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6172200" y="4327407"/>
            <a:ext cx="5181600" cy="1031428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0626EDCF-C4BD-4816-931A-E9870ECDF884}" type="datetime1">
              <a:rPr kumimoji="1" lang="ja-JP" altLang="en-US" smtClean="0"/>
              <a:t>2025/10/2</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CBFC431E-183A-4789-B64F-7E07F30AC51E}" type="slidenum">
              <a:rPr kumimoji="1" lang="ja-JP" altLang="en-US" smtClean="0"/>
              <a:t>‹#›</a:t>
            </a:fld>
            <a:endParaRPr kumimoji="1" lang="ja-JP" altLang="en-US"/>
          </a:p>
        </p:txBody>
      </p:sp>
    </p:spTree>
    <p:extLst>
      <p:ext uri="{BB962C8B-B14F-4D97-AF65-F5344CB8AC3E}">
        <p14:creationId xmlns:p14="http://schemas.microsoft.com/office/powerpoint/2010/main" val="25036357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839788" y="865485"/>
            <a:ext cx="10515600" cy="3142075"/>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839789" y="3984979"/>
            <a:ext cx="5157787" cy="1952977"/>
          </a:xfrm>
        </p:spPr>
        <p:txBody>
          <a:bodyPr anchor="b"/>
          <a:lstStyle>
            <a:lvl1pPr marL="0" indent="0">
              <a:buNone/>
              <a:defRPr sz="3200" b="1"/>
            </a:lvl1pPr>
            <a:lvl2pPr marL="609585" indent="0">
              <a:buNone/>
              <a:defRPr sz="2667" b="1"/>
            </a:lvl2pPr>
            <a:lvl3pPr marL="1219170" indent="0">
              <a:buNone/>
              <a:defRPr sz="2400" b="1"/>
            </a:lvl3pPr>
            <a:lvl4pPr marL="1828754" indent="0">
              <a:buNone/>
              <a:defRPr sz="2133" b="1"/>
            </a:lvl4pPr>
            <a:lvl5pPr marL="2438339" indent="0">
              <a:buNone/>
              <a:defRPr sz="2133" b="1"/>
            </a:lvl5pPr>
            <a:lvl6pPr marL="3047924" indent="0">
              <a:buNone/>
              <a:defRPr sz="2133" b="1"/>
            </a:lvl6pPr>
            <a:lvl7pPr marL="3657509" indent="0">
              <a:buNone/>
              <a:defRPr sz="2133" b="1"/>
            </a:lvl7pPr>
            <a:lvl8pPr marL="4267093" indent="0">
              <a:buNone/>
              <a:defRPr sz="2133" b="1"/>
            </a:lvl8pPr>
            <a:lvl9pPr marL="4876678" indent="0">
              <a:buNone/>
              <a:defRPr sz="2133" b="1"/>
            </a:lvl9pPr>
          </a:lstStyle>
          <a:p>
            <a:pPr lvl="0"/>
            <a:r>
              <a:rPr lang="ja-JP" altLang="en-US"/>
              <a:t>マスター テキストの書式設定</a:t>
            </a:r>
          </a:p>
        </p:txBody>
      </p:sp>
      <p:sp>
        <p:nvSpPr>
          <p:cNvPr id="4" name="Content Placeholder 3"/>
          <p:cNvSpPr>
            <a:spLocks noGrp="1"/>
          </p:cNvSpPr>
          <p:nvPr>
            <p:ph sz="half" idx="2"/>
          </p:nvPr>
        </p:nvSpPr>
        <p:spPr>
          <a:xfrm>
            <a:off x="839789" y="5937956"/>
            <a:ext cx="5157787" cy="87338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6172201" y="3984979"/>
            <a:ext cx="5183188" cy="1952977"/>
          </a:xfrm>
        </p:spPr>
        <p:txBody>
          <a:bodyPr anchor="b"/>
          <a:lstStyle>
            <a:lvl1pPr marL="0" indent="0">
              <a:buNone/>
              <a:defRPr sz="3200" b="1"/>
            </a:lvl1pPr>
            <a:lvl2pPr marL="609585" indent="0">
              <a:buNone/>
              <a:defRPr sz="2667" b="1"/>
            </a:lvl2pPr>
            <a:lvl3pPr marL="1219170" indent="0">
              <a:buNone/>
              <a:defRPr sz="2400" b="1"/>
            </a:lvl3pPr>
            <a:lvl4pPr marL="1828754" indent="0">
              <a:buNone/>
              <a:defRPr sz="2133" b="1"/>
            </a:lvl4pPr>
            <a:lvl5pPr marL="2438339" indent="0">
              <a:buNone/>
              <a:defRPr sz="2133" b="1"/>
            </a:lvl5pPr>
            <a:lvl6pPr marL="3047924" indent="0">
              <a:buNone/>
              <a:defRPr sz="2133" b="1"/>
            </a:lvl6pPr>
            <a:lvl7pPr marL="3657509" indent="0">
              <a:buNone/>
              <a:defRPr sz="2133" b="1"/>
            </a:lvl7pPr>
            <a:lvl8pPr marL="4267093" indent="0">
              <a:buNone/>
              <a:defRPr sz="2133" b="1"/>
            </a:lvl8pPr>
            <a:lvl9pPr marL="4876678" indent="0">
              <a:buNone/>
              <a:defRPr sz="2133" b="1"/>
            </a:lvl9pPr>
          </a:lstStyle>
          <a:p>
            <a:pPr lvl="0"/>
            <a:r>
              <a:rPr lang="ja-JP" altLang="en-US"/>
              <a:t>マスター テキストの書式設定</a:t>
            </a:r>
          </a:p>
        </p:txBody>
      </p:sp>
      <p:sp>
        <p:nvSpPr>
          <p:cNvPr id="6" name="Content Placeholder 5"/>
          <p:cNvSpPr>
            <a:spLocks noGrp="1"/>
          </p:cNvSpPr>
          <p:nvPr>
            <p:ph sz="quarter" idx="4"/>
          </p:nvPr>
        </p:nvSpPr>
        <p:spPr>
          <a:xfrm>
            <a:off x="6172201" y="5937956"/>
            <a:ext cx="5183188" cy="87338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361DC916-665C-4485-BC8B-7F4DB2A64489}" type="datetime1">
              <a:rPr kumimoji="1" lang="ja-JP" altLang="en-US" smtClean="0"/>
              <a:t>2025/10/2</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CBFC431E-183A-4789-B64F-7E07F30AC51E}" type="slidenum">
              <a:rPr kumimoji="1" lang="ja-JP" altLang="en-US" smtClean="0"/>
              <a:t>‹#›</a:t>
            </a:fld>
            <a:endParaRPr kumimoji="1" lang="ja-JP" altLang="en-US"/>
          </a:p>
        </p:txBody>
      </p:sp>
    </p:spTree>
    <p:extLst>
      <p:ext uri="{BB962C8B-B14F-4D97-AF65-F5344CB8AC3E}">
        <p14:creationId xmlns:p14="http://schemas.microsoft.com/office/powerpoint/2010/main" val="16047742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84358FC4-4695-4B94-9779-6A49497CDC6E}" type="datetime1">
              <a:rPr kumimoji="1" lang="ja-JP" altLang="en-US" smtClean="0"/>
              <a:t>2025/10/2</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CBFC431E-183A-4789-B64F-7E07F30AC51E}" type="slidenum">
              <a:rPr kumimoji="1" lang="ja-JP" altLang="en-US" smtClean="0"/>
              <a:t>‹#›</a:t>
            </a:fld>
            <a:endParaRPr kumimoji="1" lang="ja-JP" altLang="en-US"/>
          </a:p>
        </p:txBody>
      </p:sp>
    </p:spTree>
    <p:extLst>
      <p:ext uri="{BB962C8B-B14F-4D97-AF65-F5344CB8AC3E}">
        <p14:creationId xmlns:p14="http://schemas.microsoft.com/office/powerpoint/2010/main" val="11286674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34FE005-A0DA-40E2-8C53-E384CDFC25A2}" type="datetime1">
              <a:rPr kumimoji="1" lang="ja-JP" altLang="en-US" smtClean="0"/>
              <a:t>2025/10/2</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CBFC431E-183A-4789-B64F-7E07F30AC51E}" type="slidenum">
              <a:rPr kumimoji="1" lang="ja-JP" altLang="en-US" smtClean="0"/>
              <a:t>‹#›</a:t>
            </a:fld>
            <a:endParaRPr kumimoji="1" lang="ja-JP" altLang="en-US"/>
          </a:p>
        </p:txBody>
      </p:sp>
    </p:spTree>
    <p:extLst>
      <p:ext uri="{BB962C8B-B14F-4D97-AF65-F5344CB8AC3E}">
        <p14:creationId xmlns:p14="http://schemas.microsoft.com/office/powerpoint/2010/main" val="28014477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839788" y="1083733"/>
            <a:ext cx="3932237" cy="3793067"/>
          </a:xfrm>
        </p:spPr>
        <p:txBody>
          <a:bodyPr anchor="b"/>
          <a:lstStyle>
            <a:lvl1pPr>
              <a:defRPr sz="4267"/>
            </a:lvl1pPr>
          </a:lstStyle>
          <a:p>
            <a:r>
              <a:rPr lang="ja-JP" altLang="en-US"/>
              <a:t>マスター タイトルの書式設定</a:t>
            </a:r>
            <a:endParaRPr lang="en-US" dirty="0"/>
          </a:p>
        </p:txBody>
      </p:sp>
      <p:sp>
        <p:nvSpPr>
          <p:cNvPr id="3" name="Content Placeholder 2"/>
          <p:cNvSpPr>
            <a:spLocks noGrp="1"/>
          </p:cNvSpPr>
          <p:nvPr>
            <p:ph idx="1"/>
          </p:nvPr>
        </p:nvSpPr>
        <p:spPr>
          <a:xfrm>
            <a:off x="5183188" y="2340567"/>
            <a:ext cx="6172200" cy="11552296"/>
          </a:xfrm>
        </p:spPr>
        <p:txBody>
          <a:bodyPr/>
          <a:lstStyle>
            <a:lvl1pPr>
              <a:defRPr sz="4267"/>
            </a:lvl1pPr>
            <a:lvl2pPr>
              <a:defRPr sz="3733"/>
            </a:lvl2pPr>
            <a:lvl3pPr>
              <a:defRPr sz="3200"/>
            </a:lvl3pPr>
            <a:lvl4pPr>
              <a:defRPr sz="2667"/>
            </a:lvl4pPr>
            <a:lvl5pPr>
              <a:defRPr sz="2667"/>
            </a:lvl5pPr>
            <a:lvl6pPr>
              <a:defRPr sz="2667"/>
            </a:lvl6pPr>
            <a:lvl7pPr>
              <a:defRPr sz="2667"/>
            </a:lvl7pPr>
            <a:lvl8pPr>
              <a:defRPr sz="2667"/>
            </a:lvl8pPr>
            <a:lvl9pPr>
              <a:defRPr sz="2667"/>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839788" y="4876800"/>
            <a:ext cx="3932237" cy="9034875"/>
          </a:xfrm>
        </p:spPr>
        <p:txBody>
          <a:bodyPr/>
          <a:lstStyle>
            <a:lvl1pPr marL="0" indent="0">
              <a:buNone/>
              <a:defRPr sz="2133"/>
            </a:lvl1pPr>
            <a:lvl2pPr marL="609585" indent="0">
              <a:buNone/>
              <a:defRPr sz="1867"/>
            </a:lvl2pPr>
            <a:lvl3pPr marL="1219170" indent="0">
              <a:buNone/>
              <a:defRPr sz="1600"/>
            </a:lvl3pPr>
            <a:lvl4pPr marL="1828754" indent="0">
              <a:buNone/>
              <a:defRPr sz="1333"/>
            </a:lvl4pPr>
            <a:lvl5pPr marL="2438339" indent="0">
              <a:buNone/>
              <a:defRPr sz="1333"/>
            </a:lvl5pPr>
            <a:lvl6pPr marL="3047924" indent="0">
              <a:buNone/>
              <a:defRPr sz="1333"/>
            </a:lvl6pPr>
            <a:lvl7pPr marL="3657509" indent="0">
              <a:buNone/>
              <a:defRPr sz="1333"/>
            </a:lvl7pPr>
            <a:lvl8pPr marL="4267093" indent="0">
              <a:buNone/>
              <a:defRPr sz="1333"/>
            </a:lvl8pPr>
            <a:lvl9pPr marL="4876678" indent="0">
              <a:buNone/>
              <a:defRPr sz="1333"/>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41182D50-0F3B-4938-A98E-9792B2629C62}" type="datetime1">
              <a:rPr kumimoji="1" lang="ja-JP" altLang="en-US" smtClean="0"/>
              <a:t>2025/10/2</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CBFC431E-183A-4789-B64F-7E07F30AC51E}" type="slidenum">
              <a:rPr kumimoji="1" lang="ja-JP" altLang="en-US" smtClean="0"/>
              <a:t>‹#›</a:t>
            </a:fld>
            <a:endParaRPr kumimoji="1" lang="ja-JP" altLang="en-US"/>
          </a:p>
        </p:txBody>
      </p:sp>
    </p:spTree>
    <p:extLst>
      <p:ext uri="{BB962C8B-B14F-4D97-AF65-F5344CB8AC3E}">
        <p14:creationId xmlns:p14="http://schemas.microsoft.com/office/powerpoint/2010/main" val="388104962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839788" y="1083733"/>
            <a:ext cx="3932237" cy="3793067"/>
          </a:xfrm>
        </p:spPr>
        <p:txBody>
          <a:bodyPr anchor="b"/>
          <a:lstStyle>
            <a:lvl1pPr>
              <a:defRPr sz="4267"/>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5183188" y="2340567"/>
            <a:ext cx="6172200" cy="11552296"/>
          </a:xfrm>
        </p:spPr>
        <p:txBody>
          <a:bodyPr anchor="t"/>
          <a:lstStyle>
            <a:lvl1pPr marL="0" indent="0">
              <a:buNone/>
              <a:defRPr sz="4267"/>
            </a:lvl1pPr>
            <a:lvl2pPr marL="609585" indent="0">
              <a:buNone/>
              <a:defRPr sz="3733"/>
            </a:lvl2pPr>
            <a:lvl3pPr marL="1219170" indent="0">
              <a:buNone/>
              <a:defRPr sz="3200"/>
            </a:lvl3pPr>
            <a:lvl4pPr marL="1828754" indent="0">
              <a:buNone/>
              <a:defRPr sz="2667"/>
            </a:lvl4pPr>
            <a:lvl5pPr marL="2438339" indent="0">
              <a:buNone/>
              <a:defRPr sz="2667"/>
            </a:lvl5pPr>
            <a:lvl6pPr marL="3047924" indent="0">
              <a:buNone/>
              <a:defRPr sz="2667"/>
            </a:lvl6pPr>
            <a:lvl7pPr marL="3657509" indent="0">
              <a:buNone/>
              <a:defRPr sz="2667"/>
            </a:lvl7pPr>
            <a:lvl8pPr marL="4267093" indent="0">
              <a:buNone/>
              <a:defRPr sz="2667"/>
            </a:lvl8pPr>
            <a:lvl9pPr marL="4876678" indent="0">
              <a:buNone/>
              <a:defRPr sz="2667"/>
            </a:lvl9pPr>
          </a:lstStyle>
          <a:p>
            <a:r>
              <a:rPr lang="ja-JP" altLang="en-US"/>
              <a:t>図を追加</a:t>
            </a:r>
            <a:endParaRPr lang="en-US" dirty="0"/>
          </a:p>
        </p:txBody>
      </p:sp>
      <p:sp>
        <p:nvSpPr>
          <p:cNvPr id="4" name="Text Placeholder 3"/>
          <p:cNvSpPr>
            <a:spLocks noGrp="1"/>
          </p:cNvSpPr>
          <p:nvPr>
            <p:ph type="body" sz="half" idx="2"/>
          </p:nvPr>
        </p:nvSpPr>
        <p:spPr>
          <a:xfrm>
            <a:off x="839788" y="4876800"/>
            <a:ext cx="3932237" cy="9034875"/>
          </a:xfrm>
        </p:spPr>
        <p:txBody>
          <a:bodyPr/>
          <a:lstStyle>
            <a:lvl1pPr marL="0" indent="0">
              <a:buNone/>
              <a:defRPr sz="2133"/>
            </a:lvl1pPr>
            <a:lvl2pPr marL="609585" indent="0">
              <a:buNone/>
              <a:defRPr sz="1867"/>
            </a:lvl2pPr>
            <a:lvl3pPr marL="1219170" indent="0">
              <a:buNone/>
              <a:defRPr sz="1600"/>
            </a:lvl3pPr>
            <a:lvl4pPr marL="1828754" indent="0">
              <a:buNone/>
              <a:defRPr sz="1333"/>
            </a:lvl4pPr>
            <a:lvl5pPr marL="2438339" indent="0">
              <a:buNone/>
              <a:defRPr sz="1333"/>
            </a:lvl5pPr>
            <a:lvl6pPr marL="3047924" indent="0">
              <a:buNone/>
              <a:defRPr sz="1333"/>
            </a:lvl6pPr>
            <a:lvl7pPr marL="3657509" indent="0">
              <a:buNone/>
              <a:defRPr sz="1333"/>
            </a:lvl7pPr>
            <a:lvl8pPr marL="4267093" indent="0">
              <a:buNone/>
              <a:defRPr sz="1333"/>
            </a:lvl8pPr>
            <a:lvl9pPr marL="4876678" indent="0">
              <a:buNone/>
              <a:defRPr sz="1333"/>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2A4E3FF2-BBA5-48F2-9251-D50CDD4F30E4}" type="datetime1">
              <a:rPr kumimoji="1" lang="ja-JP" altLang="en-US" smtClean="0"/>
              <a:t>2025/10/2</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CBFC431E-183A-4789-B64F-7E07F30AC51E}" type="slidenum">
              <a:rPr kumimoji="1" lang="ja-JP" altLang="en-US" smtClean="0"/>
              <a:t>‹#›</a:t>
            </a:fld>
            <a:endParaRPr kumimoji="1" lang="ja-JP" altLang="en-US"/>
          </a:p>
        </p:txBody>
      </p:sp>
    </p:spTree>
    <p:extLst>
      <p:ext uri="{BB962C8B-B14F-4D97-AF65-F5344CB8AC3E}">
        <p14:creationId xmlns:p14="http://schemas.microsoft.com/office/powerpoint/2010/main" val="150466047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865485"/>
            <a:ext cx="10515600" cy="3142075"/>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838200" y="4327407"/>
            <a:ext cx="10515600" cy="10314283"/>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838200" y="15066908"/>
            <a:ext cx="2743200" cy="865481"/>
          </a:xfrm>
          <a:prstGeom prst="rect">
            <a:avLst/>
          </a:prstGeom>
        </p:spPr>
        <p:txBody>
          <a:bodyPr vert="horz" lIns="91440" tIns="45720" rIns="91440" bIns="45720" rtlCol="0" anchor="ctr"/>
          <a:lstStyle>
            <a:lvl1pPr algn="l">
              <a:defRPr sz="1600">
                <a:solidFill>
                  <a:schemeClr val="tx1">
                    <a:tint val="75000"/>
                  </a:schemeClr>
                </a:solidFill>
              </a:defRPr>
            </a:lvl1pPr>
          </a:lstStyle>
          <a:p>
            <a:fld id="{CA978238-6A6A-422F-843A-F8D230B096EE}" type="datetime1">
              <a:rPr kumimoji="1" lang="ja-JP" altLang="en-US" smtClean="0"/>
              <a:t>2025/10/2</a:t>
            </a:fld>
            <a:endParaRPr kumimoji="1" lang="ja-JP" altLang="en-US"/>
          </a:p>
        </p:txBody>
      </p:sp>
      <p:sp>
        <p:nvSpPr>
          <p:cNvPr id="5" name="Footer Placeholder 4"/>
          <p:cNvSpPr>
            <a:spLocks noGrp="1"/>
          </p:cNvSpPr>
          <p:nvPr>
            <p:ph type="ftr" sz="quarter" idx="3"/>
          </p:nvPr>
        </p:nvSpPr>
        <p:spPr>
          <a:xfrm>
            <a:off x="4038600" y="15066908"/>
            <a:ext cx="4114800" cy="865481"/>
          </a:xfrm>
          <a:prstGeom prst="rect">
            <a:avLst/>
          </a:prstGeom>
        </p:spPr>
        <p:txBody>
          <a:bodyPr vert="horz" lIns="91440" tIns="45720" rIns="91440" bIns="45720" rtlCol="0" anchor="ctr"/>
          <a:lstStyle>
            <a:lvl1pPr algn="ctr">
              <a:defRPr sz="16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8610600" y="15066908"/>
            <a:ext cx="2743200" cy="865481"/>
          </a:xfrm>
          <a:prstGeom prst="rect">
            <a:avLst/>
          </a:prstGeom>
        </p:spPr>
        <p:txBody>
          <a:bodyPr vert="horz" lIns="91440" tIns="45720" rIns="91440" bIns="45720" rtlCol="0" anchor="ctr"/>
          <a:lstStyle>
            <a:lvl1pPr algn="r">
              <a:defRPr sz="1600">
                <a:solidFill>
                  <a:schemeClr val="tx1">
                    <a:tint val="75000"/>
                  </a:schemeClr>
                </a:solidFill>
              </a:defRPr>
            </a:lvl1pPr>
          </a:lstStyle>
          <a:p>
            <a:fld id="{CBFC431E-183A-4789-B64F-7E07F30AC51E}" type="slidenum">
              <a:rPr kumimoji="1" lang="ja-JP" altLang="en-US" smtClean="0"/>
              <a:t>‹#›</a:t>
            </a:fld>
            <a:endParaRPr kumimoji="1" lang="ja-JP" altLang="en-US"/>
          </a:p>
        </p:txBody>
      </p:sp>
    </p:spTree>
    <p:extLst>
      <p:ext uri="{BB962C8B-B14F-4D97-AF65-F5344CB8AC3E}">
        <p14:creationId xmlns:p14="http://schemas.microsoft.com/office/powerpoint/2010/main" val="3032988993"/>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hf hdr="0" ftr="0" dt="0"/>
  <p:txStyles>
    <p:titleStyle>
      <a:lvl1pPr algn="l" defTabSz="1219170" rtl="0" eaLnBrk="1" latinLnBrk="0" hangingPunct="1">
        <a:lnSpc>
          <a:spcPct val="90000"/>
        </a:lnSpc>
        <a:spcBef>
          <a:spcPct val="0"/>
        </a:spcBef>
        <a:buNone/>
        <a:defRPr kumimoji="1" sz="5867" kern="1200">
          <a:solidFill>
            <a:schemeClr val="tx1"/>
          </a:solidFill>
          <a:latin typeface="+mj-lt"/>
          <a:ea typeface="+mj-ea"/>
          <a:cs typeface="+mj-cs"/>
        </a:defRPr>
      </a:lvl1pPr>
    </p:titleStyle>
    <p:bodyStyle>
      <a:lvl1pPr marL="304792" indent="-304792" algn="l" defTabSz="1219170" rtl="0" eaLnBrk="1" latinLnBrk="0" hangingPunct="1">
        <a:lnSpc>
          <a:spcPct val="90000"/>
        </a:lnSpc>
        <a:spcBef>
          <a:spcPts val="1333"/>
        </a:spcBef>
        <a:buFont typeface="Arial" panose="020B0604020202020204" pitchFamily="34" charset="0"/>
        <a:buChar char="•"/>
        <a:defRPr kumimoji="1" sz="3733" kern="1200">
          <a:solidFill>
            <a:schemeClr val="tx1"/>
          </a:solidFill>
          <a:latin typeface="+mn-lt"/>
          <a:ea typeface="+mn-ea"/>
          <a:cs typeface="+mn-cs"/>
        </a:defRPr>
      </a:lvl1pPr>
      <a:lvl2pPr marL="914377" indent="-304792" algn="l" defTabSz="1219170" rtl="0" eaLnBrk="1" latinLnBrk="0" hangingPunct="1">
        <a:lnSpc>
          <a:spcPct val="90000"/>
        </a:lnSpc>
        <a:spcBef>
          <a:spcPts val="667"/>
        </a:spcBef>
        <a:buFont typeface="Arial" panose="020B0604020202020204" pitchFamily="34" charset="0"/>
        <a:buChar char="•"/>
        <a:defRPr kumimoji="1" sz="3200" kern="1200">
          <a:solidFill>
            <a:schemeClr val="tx1"/>
          </a:solidFill>
          <a:latin typeface="+mn-lt"/>
          <a:ea typeface="+mn-ea"/>
          <a:cs typeface="+mn-cs"/>
        </a:defRPr>
      </a:lvl2pPr>
      <a:lvl3pPr marL="1523962" indent="-304792" algn="l" defTabSz="1219170" rtl="0" eaLnBrk="1" latinLnBrk="0" hangingPunct="1">
        <a:lnSpc>
          <a:spcPct val="90000"/>
        </a:lnSpc>
        <a:spcBef>
          <a:spcPts val="667"/>
        </a:spcBef>
        <a:buFont typeface="Arial" panose="020B0604020202020204" pitchFamily="34" charset="0"/>
        <a:buChar char="•"/>
        <a:defRPr kumimoji="1" sz="2667" kern="1200">
          <a:solidFill>
            <a:schemeClr val="tx1"/>
          </a:solidFill>
          <a:latin typeface="+mn-lt"/>
          <a:ea typeface="+mn-ea"/>
          <a:cs typeface="+mn-cs"/>
        </a:defRPr>
      </a:lvl3pPr>
      <a:lvl4pPr marL="2133547" indent="-304792" algn="l" defTabSz="1219170" rtl="0" eaLnBrk="1" latinLnBrk="0" hangingPunct="1">
        <a:lnSpc>
          <a:spcPct val="90000"/>
        </a:lnSpc>
        <a:spcBef>
          <a:spcPts val="667"/>
        </a:spcBef>
        <a:buFont typeface="Arial" panose="020B0604020202020204" pitchFamily="34" charset="0"/>
        <a:buChar char="•"/>
        <a:defRPr kumimoji="1" sz="2400" kern="1200">
          <a:solidFill>
            <a:schemeClr val="tx1"/>
          </a:solidFill>
          <a:latin typeface="+mn-lt"/>
          <a:ea typeface="+mn-ea"/>
          <a:cs typeface="+mn-cs"/>
        </a:defRPr>
      </a:lvl4pPr>
      <a:lvl5pPr marL="2743131" indent="-304792" algn="l" defTabSz="1219170" rtl="0" eaLnBrk="1" latinLnBrk="0" hangingPunct="1">
        <a:lnSpc>
          <a:spcPct val="90000"/>
        </a:lnSpc>
        <a:spcBef>
          <a:spcPts val="667"/>
        </a:spcBef>
        <a:buFont typeface="Arial" panose="020B0604020202020204" pitchFamily="34" charset="0"/>
        <a:buChar char="•"/>
        <a:defRPr kumimoji="1" sz="2400" kern="1200">
          <a:solidFill>
            <a:schemeClr val="tx1"/>
          </a:solidFill>
          <a:latin typeface="+mn-lt"/>
          <a:ea typeface="+mn-ea"/>
          <a:cs typeface="+mn-cs"/>
        </a:defRPr>
      </a:lvl5pPr>
      <a:lvl6pPr marL="3352716" indent="-304792" algn="l" defTabSz="1219170" rtl="0" eaLnBrk="1" latinLnBrk="0" hangingPunct="1">
        <a:lnSpc>
          <a:spcPct val="90000"/>
        </a:lnSpc>
        <a:spcBef>
          <a:spcPts val="667"/>
        </a:spcBef>
        <a:buFont typeface="Arial" panose="020B0604020202020204" pitchFamily="34" charset="0"/>
        <a:buChar char="•"/>
        <a:defRPr kumimoji="1" sz="2400" kern="1200">
          <a:solidFill>
            <a:schemeClr val="tx1"/>
          </a:solidFill>
          <a:latin typeface="+mn-lt"/>
          <a:ea typeface="+mn-ea"/>
          <a:cs typeface="+mn-cs"/>
        </a:defRPr>
      </a:lvl6pPr>
      <a:lvl7pPr marL="3962301" indent="-304792" algn="l" defTabSz="1219170" rtl="0" eaLnBrk="1" latinLnBrk="0" hangingPunct="1">
        <a:lnSpc>
          <a:spcPct val="90000"/>
        </a:lnSpc>
        <a:spcBef>
          <a:spcPts val="667"/>
        </a:spcBef>
        <a:buFont typeface="Arial" panose="020B0604020202020204" pitchFamily="34" charset="0"/>
        <a:buChar char="•"/>
        <a:defRPr kumimoji="1" sz="2400" kern="1200">
          <a:solidFill>
            <a:schemeClr val="tx1"/>
          </a:solidFill>
          <a:latin typeface="+mn-lt"/>
          <a:ea typeface="+mn-ea"/>
          <a:cs typeface="+mn-cs"/>
        </a:defRPr>
      </a:lvl7pPr>
      <a:lvl8pPr marL="4571886" indent="-304792" algn="l" defTabSz="1219170" rtl="0" eaLnBrk="1" latinLnBrk="0" hangingPunct="1">
        <a:lnSpc>
          <a:spcPct val="90000"/>
        </a:lnSpc>
        <a:spcBef>
          <a:spcPts val="667"/>
        </a:spcBef>
        <a:buFont typeface="Arial" panose="020B0604020202020204" pitchFamily="34" charset="0"/>
        <a:buChar char="•"/>
        <a:defRPr kumimoji="1" sz="2400" kern="1200">
          <a:solidFill>
            <a:schemeClr val="tx1"/>
          </a:solidFill>
          <a:latin typeface="+mn-lt"/>
          <a:ea typeface="+mn-ea"/>
          <a:cs typeface="+mn-cs"/>
        </a:defRPr>
      </a:lvl8pPr>
      <a:lvl9pPr marL="5181470" indent="-304792" algn="l" defTabSz="1219170" rtl="0" eaLnBrk="1" latinLnBrk="0" hangingPunct="1">
        <a:lnSpc>
          <a:spcPct val="90000"/>
        </a:lnSpc>
        <a:spcBef>
          <a:spcPts val="667"/>
        </a:spcBef>
        <a:buFont typeface="Arial" panose="020B0604020202020204" pitchFamily="34" charset="0"/>
        <a:buChar char="•"/>
        <a:defRPr kumimoji="1" sz="2400" kern="1200">
          <a:solidFill>
            <a:schemeClr val="tx1"/>
          </a:solidFill>
          <a:latin typeface="+mn-lt"/>
          <a:ea typeface="+mn-ea"/>
          <a:cs typeface="+mn-cs"/>
        </a:defRPr>
      </a:lvl9pPr>
    </p:bodyStyle>
    <p:otherStyle>
      <a:defPPr>
        <a:defRPr lang="en-US"/>
      </a:defPPr>
      <a:lvl1pPr marL="0" algn="l" defTabSz="1219170" rtl="0" eaLnBrk="1" latinLnBrk="0" hangingPunct="1">
        <a:defRPr kumimoji="1" sz="2400" kern="1200">
          <a:solidFill>
            <a:schemeClr val="tx1"/>
          </a:solidFill>
          <a:latin typeface="+mn-lt"/>
          <a:ea typeface="+mn-ea"/>
          <a:cs typeface="+mn-cs"/>
        </a:defRPr>
      </a:lvl1pPr>
      <a:lvl2pPr marL="609585" algn="l" defTabSz="1219170" rtl="0" eaLnBrk="1" latinLnBrk="0" hangingPunct="1">
        <a:defRPr kumimoji="1" sz="2400" kern="1200">
          <a:solidFill>
            <a:schemeClr val="tx1"/>
          </a:solidFill>
          <a:latin typeface="+mn-lt"/>
          <a:ea typeface="+mn-ea"/>
          <a:cs typeface="+mn-cs"/>
        </a:defRPr>
      </a:lvl2pPr>
      <a:lvl3pPr marL="1219170" algn="l" defTabSz="1219170" rtl="0" eaLnBrk="1" latinLnBrk="0" hangingPunct="1">
        <a:defRPr kumimoji="1" sz="2400" kern="1200">
          <a:solidFill>
            <a:schemeClr val="tx1"/>
          </a:solidFill>
          <a:latin typeface="+mn-lt"/>
          <a:ea typeface="+mn-ea"/>
          <a:cs typeface="+mn-cs"/>
        </a:defRPr>
      </a:lvl3pPr>
      <a:lvl4pPr marL="1828754" algn="l" defTabSz="1219170" rtl="0" eaLnBrk="1" latinLnBrk="0" hangingPunct="1">
        <a:defRPr kumimoji="1" sz="2400" kern="1200">
          <a:solidFill>
            <a:schemeClr val="tx1"/>
          </a:solidFill>
          <a:latin typeface="+mn-lt"/>
          <a:ea typeface="+mn-ea"/>
          <a:cs typeface="+mn-cs"/>
        </a:defRPr>
      </a:lvl4pPr>
      <a:lvl5pPr marL="2438339" algn="l" defTabSz="1219170" rtl="0" eaLnBrk="1" latinLnBrk="0" hangingPunct="1">
        <a:defRPr kumimoji="1" sz="2400" kern="1200">
          <a:solidFill>
            <a:schemeClr val="tx1"/>
          </a:solidFill>
          <a:latin typeface="+mn-lt"/>
          <a:ea typeface="+mn-ea"/>
          <a:cs typeface="+mn-cs"/>
        </a:defRPr>
      </a:lvl5pPr>
      <a:lvl6pPr marL="3047924" algn="l" defTabSz="1219170" rtl="0" eaLnBrk="1" latinLnBrk="0" hangingPunct="1">
        <a:defRPr kumimoji="1" sz="2400" kern="1200">
          <a:solidFill>
            <a:schemeClr val="tx1"/>
          </a:solidFill>
          <a:latin typeface="+mn-lt"/>
          <a:ea typeface="+mn-ea"/>
          <a:cs typeface="+mn-cs"/>
        </a:defRPr>
      </a:lvl6pPr>
      <a:lvl7pPr marL="3657509" algn="l" defTabSz="1219170" rtl="0" eaLnBrk="1" latinLnBrk="0" hangingPunct="1">
        <a:defRPr kumimoji="1" sz="2400" kern="1200">
          <a:solidFill>
            <a:schemeClr val="tx1"/>
          </a:solidFill>
          <a:latin typeface="+mn-lt"/>
          <a:ea typeface="+mn-ea"/>
          <a:cs typeface="+mn-cs"/>
        </a:defRPr>
      </a:lvl7pPr>
      <a:lvl8pPr marL="4267093" algn="l" defTabSz="1219170" rtl="0" eaLnBrk="1" latinLnBrk="0" hangingPunct="1">
        <a:defRPr kumimoji="1" sz="2400" kern="1200">
          <a:solidFill>
            <a:schemeClr val="tx1"/>
          </a:solidFill>
          <a:latin typeface="+mn-lt"/>
          <a:ea typeface="+mn-ea"/>
          <a:cs typeface="+mn-cs"/>
        </a:defRPr>
      </a:lvl8pPr>
      <a:lvl9pPr marL="4876678" algn="l" defTabSz="1219170" rtl="0" eaLnBrk="1" latinLnBrk="0" hangingPunct="1">
        <a:defRPr kumimoji="1" sz="24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図 5"/>
          <p:cNvPicPr>
            <a:picLocks noChangeAspect="1"/>
          </p:cNvPicPr>
          <p:nvPr/>
        </p:nvPicPr>
        <p:blipFill rotWithShape="1">
          <a:blip r:embed="rId2"/>
          <a:srcRect t="13333" r="37954" b="7475"/>
          <a:stretch/>
        </p:blipFill>
        <p:spPr>
          <a:xfrm>
            <a:off x="422563" y="391691"/>
            <a:ext cx="11346873" cy="8146473"/>
          </a:xfrm>
          <a:prstGeom prst="rect">
            <a:avLst/>
          </a:prstGeom>
        </p:spPr>
      </p:pic>
      <p:sp>
        <p:nvSpPr>
          <p:cNvPr id="3" name="サブタイトル 2"/>
          <p:cNvSpPr>
            <a:spLocks noGrp="1"/>
          </p:cNvSpPr>
          <p:nvPr>
            <p:ph type="subTitle" idx="1"/>
          </p:nvPr>
        </p:nvSpPr>
        <p:spPr>
          <a:xfrm>
            <a:off x="573230" y="8618128"/>
            <a:ext cx="11045537" cy="4907371"/>
          </a:xfrm>
        </p:spPr>
        <p:txBody>
          <a:bodyPr>
            <a:normAutofit/>
          </a:bodyPr>
          <a:lstStyle/>
          <a:p>
            <a:r>
              <a:rPr kumimoji="1" lang="ja-JP" altLang="en-US" sz="5400" dirty="0">
                <a:latin typeface="HGP創英角ﾎﾟｯﾌﾟ体" panose="040B0A00000000000000" pitchFamily="50" charset="-128"/>
                <a:ea typeface="HGP創英角ﾎﾟｯﾌﾟ体" panose="040B0A00000000000000" pitchFamily="50" charset="-128"/>
              </a:rPr>
              <a:t>結核の接触者健診について</a:t>
            </a:r>
            <a:endParaRPr kumimoji="1" lang="en-US" altLang="ja-JP" sz="5400" dirty="0">
              <a:latin typeface="HGP創英角ﾎﾟｯﾌﾟ体" panose="040B0A00000000000000" pitchFamily="50" charset="-128"/>
              <a:ea typeface="HGP創英角ﾎﾟｯﾌﾟ体" panose="040B0A00000000000000" pitchFamily="50" charset="-128"/>
            </a:endParaRPr>
          </a:p>
          <a:p>
            <a:r>
              <a:rPr lang="ja-JP" altLang="en-US" dirty="0">
                <a:latin typeface="HGP創英角ﾎﾟｯﾌﾟ体" panose="040B0A00000000000000" pitchFamily="50" charset="-128"/>
                <a:ea typeface="HGP創英角ﾎﾟｯﾌﾟ体" panose="040B0A00000000000000" pitchFamily="50" charset="-128"/>
              </a:rPr>
              <a:t>～施設・企業の方へ～</a:t>
            </a:r>
            <a:endParaRPr lang="en-US" altLang="ja-JP" dirty="0">
              <a:latin typeface="HGP創英角ﾎﾟｯﾌﾟ体" panose="040B0A00000000000000" pitchFamily="50" charset="-128"/>
              <a:ea typeface="HGP創英角ﾎﾟｯﾌﾟ体" panose="040B0A00000000000000" pitchFamily="50" charset="-128"/>
            </a:endParaRPr>
          </a:p>
          <a:p>
            <a:endParaRPr kumimoji="1" lang="en-US" altLang="ja-JP" dirty="0">
              <a:latin typeface="HGP創英角ﾎﾟｯﾌﾟ体" panose="040B0A00000000000000" pitchFamily="50" charset="-128"/>
              <a:ea typeface="HGP創英角ﾎﾟｯﾌﾟ体" panose="040B0A00000000000000" pitchFamily="50" charset="-128"/>
            </a:endParaRPr>
          </a:p>
          <a:p>
            <a:pPr>
              <a:lnSpc>
                <a:spcPct val="100000"/>
              </a:lnSpc>
              <a:spcBef>
                <a:spcPts val="0"/>
              </a:spcBef>
            </a:pPr>
            <a:r>
              <a:rPr lang="ja-JP" altLang="en-US" sz="2600" dirty="0">
                <a:latin typeface="HG丸ｺﾞｼｯｸM-PRO" panose="020F0600000000000000" pitchFamily="50" charset="-128"/>
                <a:ea typeface="HG丸ｺﾞｼｯｸM-PRO" panose="020F0600000000000000" pitchFamily="50" charset="-128"/>
              </a:rPr>
              <a:t>都では、毎年</a:t>
            </a:r>
            <a:r>
              <a:rPr lang="en-US" altLang="ja-JP" sz="2600" dirty="0">
                <a:latin typeface="HG丸ｺﾞｼｯｸM-PRO" panose="020F0600000000000000" pitchFamily="50" charset="-128"/>
                <a:ea typeface="HG丸ｺﾞｼｯｸM-PRO" panose="020F0600000000000000" pitchFamily="50" charset="-128"/>
              </a:rPr>
              <a:t>1000</a:t>
            </a:r>
            <a:r>
              <a:rPr lang="ja-JP" altLang="en-US" sz="2600" dirty="0">
                <a:latin typeface="HG丸ｺﾞｼｯｸM-PRO" panose="020F0600000000000000" pitchFamily="50" charset="-128"/>
                <a:ea typeface="HG丸ｺﾞｼｯｸM-PRO" panose="020F0600000000000000" pitchFamily="50" charset="-128"/>
              </a:rPr>
              <a:t>人を超える結核患者さんが発生しています。</a:t>
            </a:r>
            <a:endParaRPr lang="en-US" altLang="ja-JP" sz="2600" dirty="0">
              <a:latin typeface="HG丸ｺﾞｼｯｸM-PRO" panose="020F0600000000000000" pitchFamily="50" charset="-128"/>
              <a:ea typeface="HG丸ｺﾞｼｯｸM-PRO" panose="020F0600000000000000" pitchFamily="50" charset="-128"/>
            </a:endParaRPr>
          </a:p>
          <a:p>
            <a:pPr>
              <a:lnSpc>
                <a:spcPct val="100000"/>
              </a:lnSpc>
              <a:spcBef>
                <a:spcPts val="0"/>
              </a:spcBef>
            </a:pPr>
            <a:r>
              <a:rPr lang="ja-JP" altLang="en-US" sz="2600" dirty="0">
                <a:latin typeface="HG丸ｺﾞｼｯｸM-PRO" panose="020F0600000000000000" pitchFamily="50" charset="-128"/>
                <a:ea typeface="HG丸ｺﾞｼｯｸM-PRO" panose="020F0600000000000000" pitchFamily="50" charset="-128"/>
              </a:rPr>
              <a:t>結核は過去の病気ではありません。</a:t>
            </a:r>
            <a:endParaRPr lang="en-US" altLang="ja-JP" sz="2600" dirty="0">
              <a:latin typeface="HG丸ｺﾞｼｯｸM-PRO" panose="020F0600000000000000" pitchFamily="50" charset="-128"/>
              <a:ea typeface="HG丸ｺﾞｼｯｸM-PRO" panose="020F0600000000000000" pitchFamily="50" charset="-128"/>
            </a:endParaRPr>
          </a:p>
          <a:p>
            <a:pPr>
              <a:lnSpc>
                <a:spcPct val="100000"/>
              </a:lnSpc>
              <a:spcBef>
                <a:spcPts val="0"/>
              </a:spcBef>
            </a:pPr>
            <a:endParaRPr lang="en-US" altLang="ja-JP" sz="2600" dirty="0">
              <a:latin typeface="HG丸ｺﾞｼｯｸM-PRO" panose="020F0600000000000000" pitchFamily="50" charset="-128"/>
              <a:ea typeface="HG丸ｺﾞｼｯｸM-PRO" panose="020F0600000000000000" pitchFamily="50" charset="-128"/>
            </a:endParaRPr>
          </a:p>
          <a:p>
            <a:pPr>
              <a:lnSpc>
                <a:spcPct val="100000"/>
              </a:lnSpc>
              <a:spcBef>
                <a:spcPts val="0"/>
              </a:spcBef>
            </a:pPr>
            <a:r>
              <a:rPr lang="ja-JP" altLang="en-US" sz="2600" dirty="0">
                <a:latin typeface="HG丸ｺﾞｼｯｸM-PRO" panose="020F0600000000000000" pitchFamily="50" charset="-128"/>
                <a:ea typeface="HG丸ｺﾞｼｯｸM-PRO" panose="020F0600000000000000" pitchFamily="50" charset="-128"/>
              </a:rPr>
              <a:t>このパンフレットは、保健所が案内する接触者健診に関して、</a:t>
            </a:r>
            <a:endParaRPr lang="en-US" altLang="ja-JP" sz="2600" dirty="0">
              <a:latin typeface="HG丸ｺﾞｼｯｸM-PRO" panose="020F0600000000000000" pitchFamily="50" charset="-128"/>
              <a:ea typeface="HG丸ｺﾞｼｯｸM-PRO" panose="020F0600000000000000" pitchFamily="50" charset="-128"/>
            </a:endParaRPr>
          </a:p>
          <a:p>
            <a:pPr>
              <a:lnSpc>
                <a:spcPct val="100000"/>
              </a:lnSpc>
              <a:spcBef>
                <a:spcPts val="0"/>
              </a:spcBef>
            </a:pPr>
            <a:r>
              <a:rPr lang="ja-JP" altLang="en-US" sz="2600" dirty="0">
                <a:latin typeface="HG丸ｺﾞｼｯｸM-PRO" panose="020F0600000000000000" pitchFamily="50" charset="-128"/>
                <a:ea typeface="HG丸ｺﾞｼｯｸM-PRO" panose="020F0600000000000000" pitchFamily="50" charset="-128"/>
              </a:rPr>
              <a:t>施設・企業の方が健診までに準備していただくことや、</a:t>
            </a:r>
            <a:endParaRPr lang="en-US" altLang="ja-JP" sz="2600" dirty="0">
              <a:latin typeface="HG丸ｺﾞｼｯｸM-PRO" panose="020F0600000000000000" pitchFamily="50" charset="-128"/>
              <a:ea typeface="HG丸ｺﾞｼｯｸM-PRO" panose="020F0600000000000000" pitchFamily="50" charset="-128"/>
            </a:endParaRPr>
          </a:p>
          <a:p>
            <a:pPr>
              <a:lnSpc>
                <a:spcPct val="100000"/>
              </a:lnSpc>
              <a:spcBef>
                <a:spcPts val="0"/>
              </a:spcBef>
            </a:pPr>
            <a:r>
              <a:rPr lang="ja-JP" altLang="en-US" sz="2600" dirty="0">
                <a:latin typeface="HG丸ｺﾞｼｯｸM-PRO" panose="020F0600000000000000" pitchFamily="50" charset="-128"/>
                <a:ea typeface="HG丸ｺﾞｼｯｸM-PRO" panose="020F0600000000000000" pitchFamily="50" charset="-128"/>
              </a:rPr>
              <a:t>健診の流れをご理解いただけるようにまとめたものです</a:t>
            </a:r>
            <a:r>
              <a:rPr lang="ja-JP" altLang="en-US" sz="3000" dirty="0">
                <a:latin typeface="HG丸ｺﾞｼｯｸM-PRO" panose="020F0600000000000000" pitchFamily="50" charset="-128"/>
                <a:ea typeface="HG丸ｺﾞｼｯｸM-PRO" panose="020F0600000000000000" pitchFamily="50" charset="-128"/>
              </a:rPr>
              <a:t>。</a:t>
            </a:r>
            <a:endParaRPr lang="en-US" altLang="ja-JP" sz="3000" dirty="0">
              <a:latin typeface="HG丸ｺﾞｼｯｸM-PRO" panose="020F0600000000000000" pitchFamily="50" charset="-128"/>
              <a:ea typeface="HG丸ｺﾞｼｯｸM-PRO" panose="020F0600000000000000" pitchFamily="50" charset="-128"/>
            </a:endParaRPr>
          </a:p>
        </p:txBody>
      </p:sp>
      <p:sp>
        <p:nvSpPr>
          <p:cNvPr id="4" name="テキスト ボックス 3"/>
          <p:cNvSpPr txBox="1"/>
          <p:nvPr/>
        </p:nvSpPr>
        <p:spPr>
          <a:xfrm>
            <a:off x="6322793" y="14029911"/>
            <a:ext cx="5446643" cy="1569660"/>
          </a:xfrm>
          <a:prstGeom prst="rect">
            <a:avLst/>
          </a:prstGeom>
          <a:noFill/>
        </p:spPr>
        <p:txBody>
          <a:bodyPr wrap="square" rtlCol="0">
            <a:spAutoFit/>
          </a:bodyPr>
          <a:lstStyle/>
          <a:p>
            <a:pPr algn="ctr"/>
            <a:r>
              <a:rPr kumimoji="1" lang="ja-JP" altLang="en-US" sz="2400" dirty="0">
                <a:latin typeface="HG丸ｺﾞｼｯｸM-PRO" panose="020F0600000000000000" pitchFamily="50" charset="-128"/>
                <a:ea typeface="HG丸ｺﾞｼｯｸM-PRO" panose="020F0600000000000000" pitchFamily="50" charset="-128"/>
              </a:rPr>
              <a:t>江東区保健所</a:t>
            </a:r>
            <a:endParaRPr kumimoji="1" lang="en-US" altLang="ja-JP" sz="2400" dirty="0">
              <a:latin typeface="HG丸ｺﾞｼｯｸM-PRO" panose="020F0600000000000000" pitchFamily="50" charset="-128"/>
              <a:ea typeface="HG丸ｺﾞｼｯｸM-PRO" panose="020F0600000000000000" pitchFamily="50" charset="-128"/>
            </a:endParaRPr>
          </a:p>
          <a:p>
            <a:pPr algn="ctr"/>
            <a:r>
              <a:rPr kumimoji="1" lang="ja-JP" altLang="en-US" sz="2400" dirty="0">
                <a:latin typeface="HG丸ｺﾞｼｯｸM-PRO" panose="020F0600000000000000" pitchFamily="50" charset="-128"/>
                <a:ea typeface="HG丸ｺﾞｼｯｸM-PRO" panose="020F0600000000000000" pitchFamily="50" charset="-128"/>
              </a:rPr>
              <a:t>保健予防課感染症対策係</a:t>
            </a:r>
            <a:endParaRPr kumimoji="1" lang="en-US" altLang="ja-JP" sz="2400" dirty="0">
              <a:latin typeface="HG丸ｺﾞｼｯｸM-PRO" panose="020F0600000000000000" pitchFamily="50" charset="-128"/>
              <a:ea typeface="HG丸ｺﾞｼｯｸM-PRO" panose="020F0600000000000000" pitchFamily="50" charset="-128"/>
            </a:endParaRPr>
          </a:p>
          <a:p>
            <a:pPr algn="ctr"/>
            <a:r>
              <a:rPr kumimoji="1" lang="ja-JP" altLang="en-US" sz="2400" dirty="0">
                <a:latin typeface="HG丸ｺﾞｼｯｸM-PRO" panose="020F0600000000000000" pitchFamily="50" charset="-128"/>
                <a:ea typeface="HG丸ｺﾞｼｯｸM-PRO" panose="020F0600000000000000" pitchFamily="50" charset="-128"/>
              </a:rPr>
              <a:t>江東区東陽２－１－１</a:t>
            </a:r>
            <a:endParaRPr kumimoji="1" lang="en-US" altLang="ja-JP" sz="2400" dirty="0">
              <a:latin typeface="HG丸ｺﾞｼｯｸM-PRO" panose="020F0600000000000000" pitchFamily="50" charset="-128"/>
              <a:ea typeface="HG丸ｺﾞｼｯｸM-PRO" panose="020F0600000000000000" pitchFamily="50" charset="-128"/>
            </a:endParaRPr>
          </a:p>
          <a:p>
            <a:pPr algn="ctr"/>
            <a:r>
              <a:rPr kumimoji="1" lang="ja-JP" altLang="en-US" sz="2400" dirty="0">
                <a:latin typeface="HG丸ｺﾞｼｯｸM-PRO" panose="020F0600000000000000" pitchFamily="50" charset="-128"/>
                <a:ea typeface="HG丸ｺﾞｼｯｸM-PRO" panose="020F0600000000000000" pitchFamily="50" charset="-128"/>
              </a:rPr>
              <a:t>連絡先　</a:t>
            </a:r>
            <a:r>
              <a:rPr kumimoji="1" lang="en-US" altLang="ja-JP" sz="2400" dirty="0">
                <a:latin typeface="HG丸ｺﾞｼｯｸM-PRO" panose="020F0600000000000000" pitchFamily="50" charset="-128"/>
                <a:ea typeface="HG丸ｺﾞｼｯｸM-PRO" panose="020F0600000000000000" pitchFamily="50" charset="-128"/>
              </a:rPr>
              <a:t>03-3647-5879</a:t>
            </a:r>
            <a:endParaRPr kumimoji="1" lang="ja-JP" altLang="en-US" sz="2400" dirty="0">
              <a:latin typeface="HG丸ｺﾞｼｯｸM-PRO" panose="020F0600000000000000" pitchFamily="50" charset="-128"/>
              <a:ea typeface="HG丸ｺﾞｼｯｸM-PRO" panose="020F0600000000000000" pitchFamily="50" charset="-128"/>
            </a:endParaRPr>
          </a:p>
        </p:txBody>
      </p:sp>
      <p:sp>
        <p:nvSpPr>
          <p:cNvPr id="2" name="テキスト ボックス 1">
            <a:extLst>
              <a:ext uri="{FF2B5EF4-FFF2-40B4-BE49-F238E27FC236}">
                <a16:creationId xmlns:a16="http://schemas.microsoft.com/office/drawing/2014/main" id="{19C29195-849A-F769-8C27-74572C815D9A}"/>
              </a:ext>
            </a:extLst>
          </p:cNvPr>
          <p:cNvSpPr txBox="1"/>
          <p:nvPr/>
        </p:nvSpPr>
        <p:spPr>
          <a:xfrm>
            <a:off x="10320985" y="287097"/>
            <a:ext cx="1617785" cy="369332"/>
          </a:xfrm>
          <a:prstGeom prst="rect">
            <a:avLst/>
          </a:prstGeom>
          <a:noFill/>
        </p:spPr>
        <p:txBody>
          <a:bodyPr wrap="square" rtlCol="0">
            <a:spAutoFit/>
          </a:bodyPr>
          <a:lstStyle/>
          <a:p>
            <a:r>
              <a:rPr kumimoji="1" lang="en-US" altLang="ja-JP" dirty="0">
                <a:latin typeface="HG丸ｺﾞｼｯｸM-PRO" panose="020F0600000000000000" pitchFamily="50" charset="-128"/>
                <a:ea typeface="HG丸ｺﾞｼｯｸM-PRO" panose="020F0600000000000000" pitchFamily="50" charset="-128"/>
              </a:rPr>
              <a:t>R7.9.2</a:t>
            </a:r>
            <a:r>
              <a:rPr kumimoji="1" lang="ja-JP" altLang="en-US" dirty="0">
                <a:latin typeface="HG丸ｺﾞｼｯｸM-PRO" panose="020F0600000000000000" pitchFamily="50" charset="-128"/>
                <a:ea typeface="HG丸ｺﾞｼｯｸM-PRO" panose="020F0600000000000000" pitchFamily="50" charset="-128"/>
              </a:rPr>
              <a:t>作成</a:t>
            </a:r>
          </a:p>
        </p:txBody>
      </p:sp>
    </p:spTree>
    <p:extLst>
      <p:ext uri="{BB962C8B-B14F-4D97-AF65-F5344CB8AC3E}">
        <p14:creationId xmlns:p14="http://schemas.microsoft.com/office/powerpoint/2010/main" val="424794908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楕円 3"/>
          <p:cNvSpPr/>
          <p:nvPr/>
        </p:nvSpPr>
        <p:spPr>
          <a:xfrm>
            <a:off x="675861" y="636104"/>
            <a:ext cx="914400" cy="914400"/>
          </a:xfrm>
          <a:prstGeom prst="ellipse">
            <a:avLst/>
          </a:prstGeom>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3200" b="1">
                <a:solidFill>
                  <a:schemeClr val="tx1"/>
                </a:solidFill>
              </a:rPr>
              <a:t>1</a:t>
            </a:r>
            <a:endParaRPr kumimoji="1" lang="ja-JP" altLang="en-US" sz="3200" b="1" dirty="0">
              <a:solidFill>
                <a:schemeClr val="tx1"/>
              </a:solidFill>
            </a:endParaRPr>
          </a:p>
        </p:txBody>
      </p:sp>
      <p:sp>
        <p:nvSpPr>
          <p:cNvPr id="5" name="角丸四角形 4"/>
          <p:cNvSpPr/>
          <p:nvPr/>
        </p:nvSpPr>
        <p:spPr>
          <a:xfrm>
            <a:off x="1590262" y="636104"/>
            <a:ext cx="3498574" cy="914400"/>
          </a:xfrm>
          <a:prstGeom prst="roundRec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3200" b="1" dirty="0">
                <a:solidFill>
                  <a:schemeClr val="tx1"/>
                </a:solidFill>
              </a:rPr>
              <a:t>結核について</a:t>
            </a:r>
          </a:p>
        </p:txBody>
      </p:sp>
      <p:sp>
        <p:nvSpPr>
          <p:cNvPr id="6" name="テキスト ボックス 5"/>
          <p:cNvSpPr txBox="1"/>
          <p:nvPr/>
        </p:nvSpPr>
        <p:spPr>
          <a:xfrm>
            <a:off x="1590260" y="1659543"/>
            <a:ext cx="9306339" cy="2831544"/>
          </a:xfrm>
          <a:prstGeom prst="rect">
            <a:avLst/>
          </a:prstGeom>
          <a:noFill/>
        </p:spPr>
        <p:txBody>
          <a:bodyPr wrap="square" rtlCol="0">
            <a:spAutoFit/>
          </a:bodyPr>
          <a:lstStyle/>
          <a:p>
            <a:r>
              <a:rPr kumimoji="1" lang="ja-JP" altLang="en-US" sz="2000" dirty="0">
                <a:latin typeface="HG丸ｺﾞｼｯｸM-PRO" panose="020F0600000000000000" pitchFamily="50" charset="-128"/>
                <a:ea typeface="HG丸ｺﾞｼｯｸM-PRO" panose="020F0600000000000000" pitchFamily="50" charset="-128"/>
              </a:rPr>
              <a:t>現在、国内では年間</a:t>
            </a:r>
            <a:r>
              <a:rPr kumimoji="1" lang="en-US" altLang="ja-JP" sz="2000" dirty="0">
                <a:latin typeface="HG丸ｺﾞｼｯｸM-PRO" panose="020F0600000000000000" pitchFamily="50" charset="-128"/>
                <a:ea typeface="HG丸ｺﾞｼｯｸM-PRO" panose="020F0600000000000000" pitchFamily="50" charset="-128"/>
              </a:rPr>
              <a:t>1</a:t>
            </a:r>
            <a:r>
              <a:rPr kumimoji="1" lang="ja-JP" altLang="en-US" sz="2000" dirty="0">
                <a:latin typeface="HG丸ｺﾞｼｯｸM-PRO" panose="020F0600000000000000" pitchFamily="50" charset="-128"/>
                <a:ea typeface="HG丸ｺﾞｼｯｸM-PRO" panose="020F0600000000000000" pitchFamily="50" charset="-128"/>
              </a:rPr>
              <a:t>万人（江東区では約</a:t>
            </a:r>
            <a:r>
              <a:rPr kumimoji="1" lang="en-US" altLang="ja-JP" sz="2000" dirty="0">
                <a:latin typeface="HG丸ｺﾞｼｯｸM-PRO" panose="020F0600000000000000" pitchFamily="50" charset="-128"/>
                <a:ea typeface="HG丸ｺﾞｼｯｸM-PRO" panose="020F0600000000000000" pitchFamily="50" charset="-128"/>
              </a:rPr>
              <a:t>100</a:t>
            </a:r>
            <a:r>
              <a:rPr kumimoji="1" lang="ja-JP" altLang="en-US" sz="2000" dirty="0">
                <a:latin typeface="HG丸ｺﾞｼｯｸM-PRO" panose="020F0600000000000000" pitchFamily="50" charset="-128"/>
                <a:ea typeface="HG丸ｺﾞｼｯｸM-PRO" panose="020F0600000000000000" pitchFamily="50" charset="-128"/>
              </a:rPr>
              <a:t>人）が新たに結核と診断されています。</a:t>
            </a:r>
            <a:endParaRPr kumimoji="1" lang="en-US" altLang="ja-JP" sz="2000" dirty="0">
              <a:latin typeface="HG丸ｺﾞｼｯｸM-PRO" panose="020F0600000000000000" pitchFamily="50" charset="-128"/>
              <a:ea typeface="HG丸ｺﾞｼｯｸM-PRO" panose="020F0600000000000000" pitchFamily="50" charset="-128"/>
            </a:endParaRPr>
          </a:p>
          <a:p>
            <a:endParaRPr kumimoji="1" lang="en-US" altLang="ja-JP" sz="2000" dirty="0">
              <a:latin typeface="HG丸ｺﾞｼｯｸM-PRO" panose="020F0600000000000000" pitchFamily="50" charset="-128"/>
              <a:ea typeface="HG丸ｺﾞｼｯｸM-PRO" panose="020F0600000000000000" pitchFamily="50" charset="-128"/>
            </a:endParaRPr>
          </a:p>
          <a:p>
            <a:r>
              <a:rPr kumimoji="1" lang="ja-JP" altLang="en-US" sz="2000" dirty="0">
                <a:latin typeface="HG丸ｺﾞｼｯｸM-PRO" panose="020F0600000000000000" pitchFamily="50" charset="-128"/>
                <a:ea typeface="HG丸ｺﾞｼｯｸM-PRO" panose="020F0600000000000000" pitchFamily="50" charset="-128"/>
              </a:rPr>
              <a:t>結核は、空気中に漂っている結核菌を吸い込むことによって感染（空気感染）する病気です。</a:t>
            </a:r>
            <a:endParaRPr kumimoji="1" lang="en-US" altLang="ja-JP" sz="2000" dirty="0">
              <a:latin typeface="HG丸ｺﾞｼｯｸM-PRO" panose="020F0600000000000000" pitchFamily="50" charset="-128"/>
              <a:ea typeface="HG丸ｺﾞｼｯｸM-PRO" panose="020F0600000000000000" pitchFamily="50" charset="-128"/>
            </a:endParaRPr>
          </a:p>
          <a:p>
            <a:r>
              <a:rPr kumimoji="1" lang="ja-JP" altLang="en-US" sz="2000" dirty="0">
                <a:latin typeface="HG丸ｺﾞｼｯｸM-PRO" panose="020F0600000000000000" pitchFamily="50" charset="-128"/>
                <a:ea typeface="HG丸ｺﾞｼｯｸM-PRO" panose="020F0600000000000000" pitchFamily="50" charset="-128"/>
              </a:rPr>
              <a:t>ただし、患者さんが排菌（</a:t>
            </a:r>
            <a:r>
              <a:rPr kumimoji="1" lang="en-US" altLang="ja-JP" sz="2000" dirty="0">
                <a:latin typeface="HG丸ｺﾞｼｯｸM-PRO" panose="020F0600000000000000" pitchFamily="50" charset="-128"/>
                <a:ea typeface="HG丸ｺﾞｼｯｸM-PRO" panose="020F0600000000000000" pitchFamily="50" charset="-128"/>
              </a:rPr>
              <a:t>※1</a:t>
            </a:r>
            <a:r>
              <a:rPr kumimoji="1" lang="ja-JP" altLang="en-US" sz="2000" dirty="0">
                <a:latin typeface="HG丸ｺﾞｼｯｸM-PRO" panose="020F0600000000000000" pitchFamily="50" charset="-128"/>
                <a:ea typeface="HG丸ｺﾞｼｯｸM-PRO" panose="020F0600000000000000" pitchFamily="50" charset="-128"/>
              </a:rPr>
              <a:t>）していなければ、周囲に感染させる心配はなく、部屋などの消毒も必要ありません。</a:t>
            </a:r>
            <a:endParaRPr kumimoji="1" lang="en-US" altLang="ja-JP" sz="2000" dirty="0">
              <a:latin typeface="HG丸ｺﾞｼｯｸM-PRO" panose="020F0600000000000000" pitchFamily="50" charset="-128"/>
              <a:ea typeface="HG丸ｺﾞｼｯｸM-PRO" panose="020F0600000000000000" pitchFamily="50" charset="-128"/>
            </a:endParaRPr>
          </a:p>
          <a:p>
            <a:endParaRPr kumimoji="1" lang="en-US" altLang="ja-JP" sz="2000" dirty="0">
              <a:latin typeface="HG丸ｺﾞｼｯｸM-PRO" panose="020F0600000000000000" pitchFamily="50" charset="-128"/>
              <a:ea typeface="HG丸ｺﾞｼｯｸM-PRO" panose="020F0600000000000000" pitchFamily="50" charset="-128"/>
            </a:endParaRPr>
          </a:p>
          <a:p>
            <a:r>
              <a:rPr kumimoji="1" lang="en-US" altLang="ja-JP" dirty="0">
                <a:latin typeface="HG丸ｺﾞｼｯｸM-PRO" panose="020F0600000000000000" pitchFamily="50" charset="-128"/>
                <a:ea typeface="HG丸ｺﾞｼｯｸM-PRO" panose="020F0600000000000000" pitchFamily="50" charset="-128"/>
              </a:rPr>
              <a:t>※1</a:t>
            </a:r>
            <a:r>
              <a:rPr kumimoji="1" lang="ja-JP" altLang="en-US" dirty="0">
                <a:latin typeface="HG丸ｺﾞｼｯｸM-PRO" panose="020F0600000000000000" pitchFamily="50" charset="-128"/>
                <a:ea typeface="HG丸ｺﾞｼｯｸM-PRO" panose="020F0600000000000000" pitchFamily="50" charset="-128"/>
              </a:rPr>
              <a:t>「排菌」・・病状が進行し、患者さんのたんの中に菌が含まれている状態のこと。</a:t>
            </a:r>
          </a:p>
        </p:txBody>
      </p:sp>
      <p:pic>
        <p:nvPicPr>
          <p:cNvPr id="7" name="図 6"/>
          <p:cNvPicPr>
            <a:picLocks noChangeAspect="1"/>
          </p:cNvPicPr>
          <p:nvPr/>
        </p:nvPicPr>
        <p:blipFill rotWithShape="1">
          <a:blip r:embed="rId2"/>
          <a:srcRect l="9727" t="23935" r="62690" b="38964"/>
          <a:stretch/>
        </p:blipFill>
        <p:spPr>
          <a:xfrm>
            <a:off x="1590260" y="5493272"/>
            <a:ext cx="9702886" cy="7698162"/>
          </a:xfrm>
          <a:prstGeom prst="rect">
            <a:avLst/>
          </a:prstGeom>
        </p:spPr>
      </p:pic>
      <p:sp>
        <p:nvSpPr>
          <p:cNvPr id="8" name="テキスト ボックス 7"/>
          <p:cNvSpPr txBox="1"/>
          <p:nvPr/>
        </p:nvSpPr>
        <p:spPr>
          <a:xfrm>
            <a:off x="1590260" y="4868442"/>
            <a:ext cx="3877985" cy="461665"/>
          </a:xfrm>
          <a:prstGeom prst="rect">
            <a:avLst/>
          </a:prstGeom>
          <a:noFill/>
        </p:spPr>
        <p:txBody>
          <a:bodyPr wrap="none" rtlCol="0">
            <a:spAutoFit/>
          </a:bodyPr>
          <a:lstStyle/>
          <a:p>
            <a:r>
              <a:rPr kumimoji="1" lang="ja-JP" altLang="en-US" sz="2400" b="1" dirty="0">
                <a:latin typeface="+mn-ea"/>
              </a:rPr>
              <a:t>●　結核発病のメカニズム</a:t>
            </a:r>
          </a:p>
        </p:txBody>
      </p:sp>
      <p:sp>
        <p:nvSpPr>
          <p:cNvPr id="9" name="テキスト ボックス 8"/>
          <p:cNvSpPr txBox="1"/>
          <p:nvPr/>
        </p:nvSpPr>
        <p:spPr>
          <a:xfrm>
            <a:off x="1590260" y="12960602"/>
            <a:ext cx="2954655" cy="461665"/>
          </a:xfrm>
          <a:prstGeom prst="rect">
            <a:avLst/>
          </a:prstGeom>
          <a:noFill/>
        </p:spPr>
        <p:txBody>
          <a:bodyPr wrap="none" rtlCol="0">
            <a:spAutoFit/>
          </a:bodyPr>
          <a:lstStyle/>
          <a:p>
            <a:r>
              <a:rPr kumimoji="1" lang="ja-JP" altLang="en-US" sz="2400" b="1" dirty="0">
                <a:latin typeface="+mn-ea"/>
              </a:rPr>
              <a:t>●　結核の初期症状</a:t>
            </a:r>
          </a:p>
        </p:txBody>
      </p:sp>
      <p:sp>
        <p:nvSpPr>
          <p:cNvPr id="10" name="テキスト ボックス 9"/>
          <p:cNvSpPr txBox="1"/>
          <p:nvPr/>
        </p:nvSpPr>
        <p:spPr>
          <a:xfrm>
            <a:off x="1590261" y="13510108"/>
            <a:ext cx="8627165" cy="1323439"/>
          </a:xfrm>
          <a:prstGeom prst="rect">
            <a:avLst/>
          </a:prstGeom>
          <a:noFill/>
        </p:spPr>
        <p:txBody>
          <a:bodyPr wrap="square" rtlCol="0">
            <a:spAutoFit/>
          </a:bodyPr>
          <a:lstStyle/>
          <a:p>
            <a:r>
              <a:rPr kumimoji="1" lang="ja-JP" altLang="en-US" sz="2000" dirty="0">
                <a:latin typeface="HG丸ｺﾞｼｯｸM-PRO" panose="020F0600000000000000" pitchFamily="50" charset="-128"/>
                <a:ea typeface="HG丸ｺﾞｼｯｸM-PRO" panose="020F0600000000000000" pitchFamily="50" charset="-128"/>
              </a:rPr>
              <a:t>結核を発病した場合、咳、痰、体重減少、息苦しさ、発熱、全身のだるさ等の症状が</a:t>
            </a:r>
            <a:r>
              <a:rPr kumimoji="1" lang="en-US" altLang="ja-JP" sz="2000" dirty="0">
                <a:latin typeface="HG丸ｺﾞｼｯｸM-PRO" panose="020F0600000000000000" pitchFamily="50" charset="-128"/>
                <a:ea typeface="HG丸ｺﾞｼｯｸM-PRO" panose="020F0600000000000000" pitchFamily="50" charset="-128"/>
              </a:rPr>
              <a:t>2</a:t>
            </a:r>
            <a:r>
              <a:rPr kumimoji="1" lang="ja-JP" altLang="en-US" sz="2000" dirty="0">
                <a:latin typeface="HG丸ｺﾞｼｯｸM-PRO" panose="020F0600000000000000" pitchFamily="50" charset="-128"/>
                <a:ea typeface="HG丸ｺﾞｼｯｸM-PRO" panose="020F0600000000000000" pitchFamily="50" charset="-128"/>
              </a:rPr>
              <a:t>週間以上続くことがあります。</a:t>
            </a:r>
            <a:endParaRPr kumimoji="1" lang="en-US" altLang="ja-JP" sz="2000" dirty="0">
              <a:latin typeface="HG丸ｺﾞｼｯｸM-PRO" panose="020F0600000000000000" pitchFamily="50" charset="-128"/>
              <a:ea typeface="HG丸ｺﾞｼｯｸM-PRO" panose="020F0600000000000000" pitchFamily="50" charset="-128"/>
            </a:endParaRPr>
          </a:p>
          <a:p>
            <a:r>
              <a:rPr kumimoji="1" lang="ja-JP" altLang="en-US" sz="2000" dirty="0">
                <a:latin typeface="HG丸ｺﾞｼｯｸM-PRO" panose="020F0600000000000000" pitchFamily="50" charset="-128"/>
                <a:ea typeface="HG丸ｺﾞｼｯｸM-PRO" panose="020F0600000000000000" pitchFamily="50" charset="-128"/>
              </a:rPr>
              <a:t>ただし、高齢者の方は症状が出にくく、体重減少などがサインとなることがあります。</a:t>
            </a:r>
          </a:p>
        </p:txBody>
      </p:sp>
      <p:sp>
        <p:nvSpPr>
          <p:cNvPr id="16" name="スライド番号プレースホルダー 15">
            <a:extLst>
              <a:ext uri="{FF2B5EF4-FFF2-40B4-BE49-F238E27FC236}">
                <a16:creationId xmlns:a16="http://schemas.microsoft.com/office/drawing/2014/main" id="{210482A7-5725-C176-12E8-E0EADF4D573D}"/>
              </a:ext>
            </a:extLst>
          </p:cNvPr>
          <p:cNvSpPr>
            <a:spLocks noGrp="1"/>
          </p:cNvSpPr>
          <p:nvPr>
            <p:ph type="sldNum" sz="quarter" idx="12"/>
          </p:nvPr>
        </p:nvSpPr>
        <p:spPr/>
        <p:txBody>
          <a:bodyPr/>
          <a:lstStyle/>
          <a:p>
            <a:r>
              <a:rPr kumimoji="1" lang="en-US" altLang="ja-JP" sz="2000" dirty="0">
                <a:solidFill>
                  <a:schemeClr val="bg2">
                    <a:lumMod val="25000"/>
                  </a:schemeClr>
                </a:solidFill>
              </a:rPr>
              <a:t>1</a:t>
            </a:r>
            <a:endParaRPr kumimoji="1" lang="ja-JP" altLang="en-US" sz="2000" dirty="0">
              <a:solidFill>
                <a:schemeClr val="bg2">
                  <a:lumMod val="25000"/>
                </a:schemeClr>
              </a:solidFill>
            </a:endParaRPr>
          </a:p>
        </p:txBody>
      </p:sp>
    </p:spTree>
    <p:extLst>
      <p:ext uri="{BB962C8B-B14F-4D97-AF65-F5344CB8AC3E}">
        <p14:creationId xmlns:p14="http://schemas.microsoft.com/office/powerpoint/2010/main" val="298780822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楕円 3"/>
          <p:cNvSpPr/>
          <p:nvPr/>
        </p:nvSpPr>
        <p:spPr>
          <a:xfrm>
            <a:off x="675861" y="636104"/>
            <a:ext cx="914400" cy="914400"/>
          </a:xfrm>
          <a:prstGeom prst="ellipse">
            <a:avLst/>
          </a:prstGeom>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3200" b="1" dirty="0">
                <a:solidFill>
                  <a:schemeClr val="tx1"/>
                </a:solidFill>
              </a:rPr>
              <a:t>2</a:t>
            </a:r>
            <a:endParaRPr kumimoji="1" lang="ja-JP" altLang="en-US" sz="3200" b="1" dirty="0">
              <a:solidFill>
                <a:schemeClr val="tx1"/>
              </a:solidFill>
            </a:endParaRPr>
          </a:p>
        </p:txBody>
      </p:sp>
      <p:sp>
        <p:nvSpPr>
          <p:cNvPr id="5" name="角丸四角形 4"/>
          <p:cNvSpPr/>
          <p:nvPr/>
        </p:nvSpPr>
        <p:spPr>
          <a:xfrm>
            <a:off x="1590262" y="636104"/>
            <a:ext cx="4458846" cy="914400"/>
          </a:xfrm>
          <a:prstGeom prst="roundRec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3200" b="1" dirty="0">
                <a:solidFill>
                  <a:schemeClr val="tx1"/>
                </a:solidFill>
              </a:rPr>
              <a:t>接触者健診のながれ</a:t>
            </a:r>
          </a:p>
        </p:txBody>
      </p:sp>
      <p:sp>
        <p:nvSpPr>
          <p:cNvPr id="6" name="テキスト ボックス 5"/>
          <p:cNvSpPr txBox="1"/>
          <p:nvPr/>
        </p:nvSpPr>
        <p:spPr>
          <a:xfrm>
            <a:off x="1590262" y="1928191"/>
            <a:ext cx="9268366" cy="1631216"/>
          </a:xfrm>
          <a:prstGeom prst="rect">
            <a:avLst/>
          </a:prstGeom>
          <a:noFill/>
        </p:spPr>
        <p:txBody>
          <a:bodyPr wrap="square" rtlCol="0">
            <a:spAutoFit/>
          </a:bodyPr>
          <a:lstStyle/>
          <a:p>
            <a:r>
              <a:rPr kumimoji="1" lang="ja-JP" altLang="en-US" sz="2000" dirty="0">
                <a:latin typeface="HG丸ｺﾞｼｯｸM-PRO" panose="020F0600000000000000" pitchFamily="50" charset="-128"/>
                <a:ea typeface="HG丸ｺﾞｼｯｸM-PRO" panose="020F0600000000000000" pitchFamily="50" charset="-128"/>
              </a:rPr>
              <a:t>保健所では「感染症の予防及び感染症の患者に対する医療に関する法律」（感染症法）に基づき、接触した方の接触者健診を行っています。</a:t>
            </a:r>
            <a:endParaRPr kumimoji="1" lang="en-US" altLang="ja-JP" sz="2000" dirty="0">
              <a:latin typeface="HG丸ｺﾞｼｯｸM-PRO" panose="020F0600000000000000" pitchFamily="50" charset="-128"/>
              <a:ea typeface="HG丸ｺﾞｼｯｸM-PRO" panose="020F0600000000000000" pitchFamily="50" charset="-128"/>
            </a:endParaRPr>
          </a:p>
          <a:p>
            <a:r>
              <a:rPr kumimoji="1" lang="ja-JP" altLang="en-US" sz="2000" dirty="0">
                <a:latin typeface="HG丸ｺﾞｼｯｸM-PRO" panose="020F0600000000000000" pitchFamily="50" charset="-128"/>
                <a:ea typeface="HG丸ｺﾞｼｯｸM-PRO" panose="020F0600000000000000" pitchFamily="50" charset="-128"/>
              </a:rPr>
              <a:t>いつ、どのように接触したかなどの情報をもとに、健診の優先度を判断します。担当者の方には、そのためのリストの作成や健診の対象となった方への連絡調整をお願いしています。</a:t>
            </a:r>
          </a:p>
        </p:txBody>
      </p:sp>
      <p:sp>
        <p:nvSpPr>
          <p:cNvPr id="7" name="テキスト ボックス 6"/>
          <p:cNvSpPr txBox="1"/>
          <p:nvPr/>
        </p:nvSpPr>
        <p:spPr>
          <a:xfrm>
            <a:off x="4487725" y="8050021"/>
            <a:ext cx="6537425" cy="707886"/>
          </a:xfrm>
          <a:prstGeom prst="rect">
            <a:avLst/>
          </a:prstGeom>
          <a:noFill/>
        </p:spPr>
        <p:txBody>
          <a:bodyPr wrap="square" rtlCol="0">
            <a:spAutoFit/>
          </a:bodyPr>
          <a:lstStyle/>
          <a:p>
            <a:r>
              <a:rPr kumimoji="1" lang="en-US" altLang="ja-JP" sz="2000" dirty="0">
                <a:latin typeface="HG丸ｺﾞｼｯｸM-PRO" panose="020F0600000000000000" pitchFamily="50" charset="-128"/>
                <a:ea typeface="HG丸ｺﾞｼｯｸM-PRO" panose="020F0600000000000000" pitchFamily="50" charset="-128"/>
              </a:rPr>
              <a:t>※</a:t>
            </a:r>
            <a:r>
              <a:rPr kumimoji="1" lang="ja-JP" altLang="en-US" sz="2000" dirty="0">
                <a:latin typeface="HG丸ｺﾞｼｯｸM-PRO" panose="020F0600000000000000" pitchFamily="50" charset="-128"/>
                <a:ea typeface="HG丸ｺﾞｼｯｸM-PRO" panose="020F0600000000000000" pitchFamily="50" charset="-128"/>
              </a:rPr>
              <a:t>患者さんと接触した方で、既に症状（咳・痰・発熱）がある方は医療機関の受診を勧奨。</a:t>
            </a:r>
          </a:p>
        </p:txBody>
      </p:sp>
      <p:sp>
        <p:nvSpPr>
          <p:cNvPr id="8" name="テキスト ボックス 7"/>
          <p:cNvSpPr txBox="1"/>
          <p:nvPr/>
        </p:nvSpPr>
        <p:spPr>
          <a:xfrm>
            <a:off x="4474901" y="5179069"/>
            <a:ext cx="6083717" cy="707886"/>
          </a:xfrm>
          <a:prstGeom prst="rect">
            <a:avLst/>
          </a:prstGeom>
          <a:noFill/>
        </p:spPr>
        <p:txBody>
          <a:bodyPr wrap="none" rtlCol="0">
            <a:spAutoFit/>
          </a:bodyPr>
          <a:lstStyle/>
          <a:p>
            <a:r>
              <a:rPr kumimoji="1" lang="ja-JP" altLang="en-US" sz="2000" dirty="0">
                <a:latin typeface="HG丸ｺﾞｼｯｸM-PRO" panose="020F0600000000000000" pitchFamily="50" charset="-128"/>
                <a:ea typeface="HG丸ｺﾞｼｯｸM-PRO" panose="020F0600000000000000" pitchFamily="50" charset="-128"/>
              </a:rPr>
              <a:t>保健所は発生届を受理し、結核の患者さんと面接。</a:t>
            </a:r>
            <a:endParaRPr kumimoji="1" lang="en-US" altLang="ja-JP" sz="2000" dirty="0">
              <a:latin typeface="HG丸ｺﾞｼｯｸM-PRO" panose="020F0600000000000000" pitchFamily="50" charset="-128"/>
              <a:ea typeface="HG丸ｺﾞｼｯｸM-PRO" panose="020F0600000000000000" pitchFamily="50" charset="-128"/>
            </a:endParaRPr>
          </a:p>
          <a:p>
            <a:r>
              <a:rPr kumimoji="1" lang="ja-JP" altLang="en-US" sz="2000" dirty="0">
                <a:latin typeface="HG丸ｺﾞｼｯｸM-PRO" panose="020F0600000000000000" pitchFamily="50" charset="-128"/>
                <a:ea typeface="HG丸ｺﾞｼｯｸM-PRO" panose="020F0600000000000000" pitchFamily="50" charset="-128"/>
              </a:rPr>
              <a:t>排菌状況などによって、施設・企業に連絡。</a:t>
            </a:r>
          </a:p>
        </p:txBody>
      </p:sp>
      <p:sp>
        <p:nvSpPr>
          <p:cNvPr id="18" name="角丸四角形 17"/>
          <p:cNvSpPr/>
          <p:nvPr/>
        </p:nvSpPr>
        <p:spPr>
          <a:xfrm>
            <a:off x="4474901" y="6970636"/>
            <a:ext cx="6478172" cy="817200"/>
          </a:xfrm>
          <a:prstGeom prst="roundRect">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400" dirty="0">
                <a:solidFill>
                  <a:schemeClr val="bg1"/>
                </a:solidFill>
                <a:latin typeface="HG丸ｺﾞｼｯｸM-PRO" panose="020F0600000000000000" pitchFamily="50" charset="-128"/>
                <a:ea typeface="HG丸ｺﾞｼｯｸM-PRO" panose="020F0600000000000000" pitchFamily="50" charset="-128"/>
              </a:rPr>
              <a:t>施設の環境や患者さんの利用状況を確認</a:t>
            </a:r>
            <a:endParaRPr kumimoji="1" lang="en-US" altLang="ja-JP" sz="2400" dirty="0">
              <a:solidFill>
                <a:schemeClr val="bg1"/>
              </a:solidFill>
              <a:latin typeface="HG丸ｺﾞｼｯｸM-PRO" panose="020F0600000000000000" pitchFamily="50" charset="-128"/>
              <a:ea typeface="HG丸ｺﾞｼｯｸM-PRO" panose="020F0600000000000000" pitchFamily="50" charset="-128"/>
            </a:endParaRPr>
          </a:p>
        </p:txBody>
      </p:sp>
      <p:sp>
        <p:nvSpPr>
          <p:cNvPr id="19" name="テキスト ボックス 18"/>
          <p:cNvSpPr txBox="1"/>
          <p:nvPr/>
        </p:nvSpPr>
        <p:spPr>
          <a:xfrm>
            <a:off x="4487725" y="11158983"/>
            <a:ext cx="6550249" cy="618219"/>
          </a:xfrm>
          <a:prstGeom prst="rect">
            <a:avLst/>
          </a:prstGeom>
          <a:noFill/>
          <a:ln w="38100">
            <a:solidFill>
              <a:srgbClr val="FF0000"/>
            </a:solidFill>
          </a:ln>
        </p:spPr>
        <p:txBody>
          <a:bodyPr wrap="square" tIns="108000" bIns="108000" rtlCol="0">
            <a:spAutoFit/>
          </a:bodyPr>
          <a:lstStyle/>
          <a:p>
            <a:r>
              <a:rPr kumimoji="1" lang="ja-JP" altLang="en-US" sz="2600" b="1" u="sng" dirty="0">
                <a:latin typeface="HG丸ｺﾞｼｯｸM-PRO" panose="020F0600000000000000" pitchFamily="50" charset="-128"/>
                <a:ea typeface="HG丸ｺﾞｼｯｸM-PRO" panose="020F0600000000000000" pitchFamily="50" charset="-128"/>
              </a:rPr>
              <a:t>（　　　月　　　日までにお願いします）</a:t>
            </a:r>
          </a:p>
        </p:txBody>
      </p:sp>
      <p:sp>
        <p:nvSpPr>
          <p:cNvPr id="20" name="角丸四角形 19"/>
          <p:cNvSpPr/>
          <p:nvPr/>
        </p:nvSpPr>
        <p:spPr>
          <a:xfrm>
            <a:off x="4487725" y="9937059"/>
            <a:ext cx="6478172" cy="1005261"/>
          </a:xfrm>
          <a:prstGeom prst="roundRect">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400" dirty="0">
                <a:latin typeface="HG丸ｺﾞｼｯｸM-PRO" panose="020F0600000000000000" pitchFamily="50" charset="-128"/>
                <a:ea typeface="HG丸ｺﾞｼｯｸM-PRO" panose="020F0600000000000000" pitchFamily="50" charset="-128"/>
              </a:rPr>
              <a:t>患者さんとの接触状況をリストでまとめる</a:t>
            </a:r>
            <a:endParaRPr kumimoji="1" lang="en-US" altLang="ja-JP" sz="2400" dirty="0">
              <a:latin typeface="HG丸ｺﾞｼｯｸM-PRO" panose="020F0600000000000000" pitchFamily="50" charset="-128"/>
              <a:ea typeface="HG丸ｺﾞｼｯｸM-PRO" panose="020F0600000000000000" pitchFamily="50" charset="-128"/>
            </a:endParaRPr>
          </a:p>
          <a:p>
            <a:pPr algn="ctr"/>
            <a:r>
              <a:rPr kumimoji="1" lang="ja-JP" altLang="en-US" sz="2400" dirty="0">
                <a:latin typeface="HG丸ｺﾞｼｯｸM-PRO" panose="020F0600000000000000" pitchFamily="50" charset="-128"/>
                <a:ea typeface="HG丸ｺﾞｼｯｸM-PRO" panose="020F0600000000000000" pitchFamily="50" charset="-128"/>
              </a:rPr>
              <a:t>（</a:t>
            </a:r>
            <a:r>
              <a:rPr kumimoji="1" lang="en-US" altLang="ja-JP" sz="2400" dirty="0">
                <a:latin typeface="HG丸ｺﾞｼｯｸM-PRO" panose="020F0600000000000000" pitchFamily="50" charset="-128"/>
                <a:ea typeface="HG丸ｺﾞｼｯｸM-PRO" panose="020F0600000000000000" pitchFamily="50" charset="-128"/>
              </a:rPr>
              <a:t>4</a:t>
            </a:r>
            <a:r>
              <a:rPr kumimoji="1" lang="ja-JP" altLang="en-US" sz="2400" dirty="0">
                <a:latin typeface="HG丸ｺﾞｼｯｸM-PRO" panose="020F0600000000000000" pitchFamily="50" charset="-128"/>
                <a:ea typeface="HG丸ｺﾞｼｯｸM-PRO" panose="020F0600000000000000" pitchFamily="50" charset="-128"/>
              </a:rPr>
              <a:t>～</a:t>
            </a:r>
            <a:r>
              <a:rPr kumimoji="1" lang="en-US" altLang="ja-JP" sz="2400" dirty="0">
                <a:latin typeface="HG丸ｺﾞｼｯｸM-PRO" panose="020F0600000000000000" pitchFamily="50" charset="-128"/>
                <a:ea typeface="HG丸ｺﾞｼｯｸM-PRO" panose="020F0600000000000000" pitchFamily="50" charset="-128"/>
              </a:rPr>
              <a:t>5</a:t>
            </a:r>
            <a:r>
              <a:rPr kumimoji="1" lang="ja-JP" altLang="en-US" sz="2400" dirty="0">
                <a:latin typeface="HG丸ｺﾞｼｯｸM-PRO" panose="020F0600000000000000" pitchFamily="50" charset="-128"/>
                <a:ea typeface="HG丸ｺﾞｼｯｸM-PRO" panose="020F0600000000000000" pitchFamily="50" charset="-128"/>
              </a:rPr>
              <a:t>ページ参照）</a:t>
            </a:r>
          </a:p>
        </p:txBody>
      </p:sp>
      <p:sp>
        <p:nvSpPr>
          <p:cNvPr id="22" name="角丸四角形 21"/>
          <p:cNvSpPr/>
          <p:nvPr/>
        </p:nvSpPr>
        <p:spPr>
          <a:xfrm>
            <a:off x="4474901" y="13004613"/>
            <a:ext cx="6478172" cy="1004400"/>
          </a:xfrm>
          <a:prstGeom prst="roundRect">
            <a:avLst/>
          </a:prstGeom>
          <a:solidFill>
            <a:schemeClr val="accent5">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400" dirty="0">
                <a:latin typeface="HG丸ｺﾞｼｯｸM-PRO" panose="020F0600000000000000" pitchFamily="50" charset="-128"/>
                <a:ea typeface="HG丸ｺﾞｼｯｸM-PRO" panose="020F0600000000000000" pitchFamily="50" charset="-128"/>
              </a:rPr>
              <a:t>対象者に結核の健診が必要なことを伝え、</a:t>
            </a:r>
            <a:endParaRPr kumimoji="1" lang="en-US" altLang="ja-JP" sz="2400" dirty="0">
              <a:latin typeface="HG丸ｺﾞｼｯｸM-PRO" panose="020F0600000000000000" pitchFamily="50" charset="-128"/>
              <a:ea typeface="HG丸ｺﾞｼｯｸM-PRO" panose="020F0600000000000000" pitchFamily="50" charset="-128"/>
            </a:endParaRPr>
          </a:p>
          <a:p>
            <a:pPr algn="ctr"/>
            <a:r>
              <a:rPr kumimoji="1" lang="ja-JP" altLang="en-US" sz="2400" dirty="0">
                <a:latin typeface="HG丸ｺﾞｼｯｸM-PRO" panose="020F0600000000000000" pitchFamily="50" charset="-128"/>
                <a:ea typeface="HG丸ｺﾞｼｯｸM-PRO" panose="020F0600000000000000" pitchFamily="50" charset="-128"/>
              </a:rPr>
              <a:t>日程について取りまとめる。</a:t>
            </a:r>
          </a:p>
        </p:txBody>
      </p:sp>
      <p:graphicFrame>
        <p:nvGraphicFramePr>
          <p:cNvPr id="10" name="図表 9">
            <a:extLst>
              <a:ext uri="{FF2B5EF4-FFF2-40B4-BE49-F238E27FC236}">
                <a16:creationId xmlns:a16="http://schemas.microsoft.com/office/drawing/2014/main" id="{046E1814-2864-BCB0-66AC-5850D30D8906}"/>
              </a:ext>
            </a:extLst>
          </p:cNvPr>
          <p:cNvGraphicFramePr/>
          <p:nvPr>
            <p:extLst>
              <p:ext uri="{D42A27DB-BD31-4B8C-83A1-F6EECF244321}">
                <p14:modId xmlns:p14="http://schemas.microsoft.com/office/powerpoint/2010/main" val="4131686135"/>
              </p:ext>
            </p:extLst>
          </p:nvPr>
        </p:nvGraphicFramePr>
        <p:xfrm>
          <a:off x="838200" y="4182787"/>
          <a:ext cx="3153019" cy="1143710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11" name="角丸四角形 19">
            <a:extLst>
              <a:ext uri="{FF2B5EF4-FFF2-40B4-BE49-F238E27FC236}">
                <a16:creationId xmlns:a16="http://schemas.microsoft.com/office/drawing/2014/main" id="{001BC4D4-C504-FC88-2861-75372CC0F3B5}"/>
              </a:ext>
            </a:extLst>
          </p:cNvPr>
          <p:cNvSpPr/>
          <p:nvPr/>
        </p:nvSpPr>
        <p:spPr>
          <a:xfrm>
            <a:off x="4474901" y="4182787"/>
            <a:ext cx="6478172" cy="816381"/>
          </a:xfrm>
          <a:prstGeom prst="roundRect">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400" dirty="0">
                <a:latin typeface="HG丸ｺﾞｼｯｸM-PRO" panose="020F0600000000000000" pitchFamily="50" charset="-128"/>
                <a:ea typeface="HG丸ｺﾞｼｯｸM-PRO" panose="020F0600000000000000" pitchFamily="50" charset="-128"/>
              </a:rPr>
              <a:t>患者さんへの聞き取り調査</a:t>
            </a:r>
          </a:p>
        </p:txBody>
      </p:sp>
      <p:sp>
        <p:nvSpPr>
          <p:cNvPr id="16" name="スライド番号プレースホルダー 15">
            <a:extLst>
              <a:ext uri="{FF2B5EF4-FFF2-40B4-BE49-F238E27FC236}">
                <a16:creationId xmlns:a16="http://schemas.microsoft.com/office/drawing/2014/main" id="{66DBB1FB-D6B2-5FBC-E797-5D2A8208BFF5}"/>
              </a:ext>
            </a:extLst>
          </p:cNvPr>
          <p:cNvSpPr>
            <a:spLocks noGrp="1"/>
          </p:cNvSpPr>
          <p:nvPr>
            <p:ph type="sldNum" sz="quarter" idx="12"/>
          </p:nvPr>
        </p:nvSpPr>
        <p:spPr/>
        <p:txBody>
          <a:bodyPr/>
          <a:lstStyle/>
          <a:p>
            <a:r>
              <a:rPr kumimoji="1" lang="en-US" altLang="ja-JP" sz="2000" dirty="0">
                <a:solidFill>
                  <a:schemeClr val="bg2">
                    <a:lumMod val="25000"/>
                  </a:schemeClr>
                </a:solidFill>
              </a:rPr>
              <a:t>2</a:t>
            </a:r>
            <a:endParaRPr kumimoji="1" lang="ja-JP" altLang="en-US" sz="2000" dirty="0">
              <a:solidFill>
                <a:schemeClr val="bg2">
                  <a:lumMod val="25000"/>
                </a:schemeClr>
              </a:solidFill>
            </a:endParaRPr>
          </a:p>
        </p:txBody>
      </p:sp>
      <p:sp>
        <p:nvSpPr>
          <p:cNvPr id="23" name="テキスト ボックス 22">
            <a:extLst>
              <a:ext uri="{FF2B5EF4-FFF2-40B4-BE49-F238E27FC236}">
                <a16:creationId xmlns:a16="http://schemas.microsoft.com/office/drawing/2014/main" id="{68187642-BFAF-A15C-CEA9-F8B680678576}"/>
              </a:ext>
            </a:extLst>
          </p:cNvPr>
          <p:cNvSpPr txBox="1"/>
          <p:nvPr/>
        </p:nvSpPr>
        <p:spPr>
          <a:xfrm>
            <a:off x="4474901" y="14157270"/>
            <a:ext cx="7496966" cy="707886"/>
          </a:xfrm>
          <a:prstGeom prst="rect">
            <a:avLst/>
          </a:prstGeom>
          <a:noFill/>
        </p:spPr>
        <p:txBody>
          <a:bodyPr wrap="square" rtlCol="0">
            <a:spAutoFit/>
          </a:bodyPr>
          <a:lstStyle/>
          <a:p>
            <a:r>
              <a:rPr kumimoji="1" lang="en-US" altLang="ja-JP" sz="2000" dirty="0">
                <a:latin typeface="HG丸ｺﾞｼｯｸM-PRO" panose="020F0600000000000000" pitchFamily="50" charset="-128"/>
                <a:ea typeface="HG丸ｺﾞｼｯｸM-PRO" panose="020F0600000000000000" pitchFamily="50" charset="-128"/>
              </a:rPr>
              <a:t>※</a:t>
            </a:r>
            <a:r>
              <a:rPr kumimoji="1" lang="ja-JP" altLang="en-US" sz="2000" dirty="0">
                <a:latin typeface="HG丸ｺﾞｼｯｸM-PRO" panose="020F0600000000000000" pitchFamily="50" charset="-128"/>
                <a:ea typeface="HG丸ｺﾞｼｯｸM-PRO" panose="020F0600000000000000" pitchFamily="50" charset="-128"/>
              </a:rPr>
              <a:t>健診実施日は、患者さんと最後に接触してから</a:t>
            </a:r>
            <a:r>
              <a:rPr kumimoji="1" lang="en-US" altLang="ja-JP" sz="2000" dirty="0">
                <a:latin typeface="HG丸ｺﾞｼｯｸM-PRO" panose="020F0600000000000000" pitchFamily="50" charset="-128"/>
                <a:ea typeface="HG丸ｺﾞｼｯｸM-PRO" panose="020F0600000000000000" pitchFamily="50" charset="-128"/>
              </a:rPr>
              <a:t>2</a:t>
            </a:r>
            <a:r>
              <a:rPr kumimoji="1" lang="ja-JP" altLang="en-US" sz="2000" dirty="0">
                <a:latin typeface="HG丸ｺﾞｼｯｸM-PRO" panose="020F0600000000000000" pitchFamily="50" charset="-128"/>
                <a:ea typeface="HG丸ｺﾞｼｯｸM-PRO" panose="020F0600000000000000" pitchFamily="50" charset="-128"/>
              </a:rPr>
              <a:t>～</a:t>
            </a:r>
            <a:r>
              <a:rPr kumimoji="1" lang="en-US" altLang="ja-JP" sz="2000" dirty="0">
                <a:latin typeface="HG丸ｺﾞｼｯｸM-PRO" panose="020F0600000000000000" pitchFamily="50" charset="-128"/>
                <a:ea typeface="HG丸ｺﾞｼｯｸM-PRO" panose="020F0600000000000000" pitchFamily="50" charset="-128"/>
              </a:rPr>
              <a:t>3</a:t>
            </a:r>
            <a:r>
              <a:rPr kumimoji="1" lang="ja-JP" altLang="en-US" sz="2000" dirty="0">
                <a:latin typeface="HG丸ｺﾞｼｯｸM-PRO" panose="020F0600000000000000" pitchFamily="50" charset="-128"/>
                <a:ea typeface="HG丸ｺﾞｼｯｸM-PRO" panose="020F0600000000000000" pitchFamily="50" charset="-128"/>
              </a:rPr>
              <a:t>か月後</a:t>
            </a:r>
            <a:endParaRPr kumimoji="1" lang="en-US" altLang="ja-JP" sz="2000" dirty="0">
              <a:latin typeface="HG丸ｺﾞｼｯｸM-PRO" panose="020F0600000000000000" pitchFamily="50" charset="-128"/>
              <a:ea typeface="HG丸ｺﾞｼｯｸM-PRO" panose="020F0600000000000000" pitchFamily="50" charset="-128"/>
            </a:endParaRPr>
          </a:p>
          <a:p>
            <a:r>
              <a:rPr kumimoji="1" lang="ja-JP" altLang="en-US" sz="2000" dirty="0">
                <a:latin typeface="HG丸ｺﾞｼｯｸM-PRO" panose="020F0600000000000000" pitchFamily="50" charset="-128"/>
                <a:ea typeface="HG丸ｺﾞｼｯｸM-PRO" panose="020F0600000000000000" pitchFamily="50" charset="-128"/>
              </a:rPr>
              <a:t>　となります。詳しい日程は改めてお知らせします。</a:t>
            </a:r>
            <a:endParaRPr kumimoji="1" lang="en-US" altLang="ja-JP" sz="2000" dirty="0">
              <a:latin typeface="HG丸ｺﾞｼｯｸM-PRO" panose="020F0600000000000000" pitchFamily="50" charset="-128"/>
              <a:ea typeface="HG丸ｺﾞｼｯｸM-PRO" panose="020F0600000000000000" pitchFamily="50" charset="-128"/>
            </a:endParaRPr>
          </a:p>
        </p:txBody>
      </p:sp>
      <p:sp>
        <p:nvSpPr>
          <p:cNvPr id="2" name="テキスト ボックス 1">
            <a:extLst>
              <a:ext uri="{FF2B5EF4-FFF2-40B4-BE49-F238E27FC236}">
                <a16:creationId xmlns:a16="http://schemas.microsoft.com/office/drawing/2014/main" id="{B228B9E3-FEA4-5476-0DF8-585536B598CF}"/>
              </a:ext>
            </a:extLst>
          </p:cNvPr>
          <p:cNvSpPr txBox="1"/>
          <p:nvPr/>
        </p:nvSpPr>
        <p:spPr>
          <a:xfrm>
            <a:off x="4487725" y="14865156"/>
            <a:ext cx="5695790" cy="1015663"/>
          </a:xfrm>
          <a:prstGeom prst="rect">
            <a:avLst/>
          </a:prstGeom>
          <a:noFill/>
        </p:spPr>
        <p:txBody>
          <a:bodyPr wrap="square" rtlCol="0">
            <a:spAutoFit/>
          </a:bodyPr>
          <a:lstStyle/>
          <a:p>
            <a:r>
              <a:rPr kumimoji="1" lang="en-US" altLang="ja-JP" sz="2000" dirty="0">
                <a:latin typeface="HG丸ｺﾞｼｯｸM-PRO" panose="020F0600000000000000" pitchFamily="50" charset="-128"/>
                <a:ea typeface="HG丸ｺﾞｼｯｸM-PRO" panose="020F0600000000000000" pitchFamily="50" charset="-128"/>
              </a:rPr>
              <a:t>※</a:t>
            </a:r>
            <a:r>
              <a:rPr kumimoji="1" lang="ja-JP" altLang="en-US" sz="2000" dirty="0">
                <a:latin typeface="HG丸ｺﾞｼｯｸM-PRO" panose="020F0600000000000000" pitchFamily="50" charset="-128"/>
                <a:ea typeface="HG丸ｺﾞｼｯｸM-PRO" panose="020F0600000000000000" pitchFamily="50" charset="-128"/>
              </a:rPr>
              <a:t>会場によって健診実施日程が異なります。</a:t>
            </a:r>
            <a:endParaRPr kumimoji="1" lang="en-US" altLang="ja-JP" sz="2000" dirty="0">
              <a:latin typeface="HG丸ｺﾞｼｯｸM-PRO" panose="020F0600000000000000" pitchFamily="50" charset="-128"/>
              <a:ea typeface="HG丸ｺﾞｼｯｸM-PRO" panose="020F0600000000000000" pitchFamily="50" charset="-128"/>
            </a:endParaRPr>
          </a:p>
          <a:p>
            <a:r>
              <a:rPr kumimoji="1" lang="ja-JP" altLang="en-US" sz="2000" dirty="0">
                <a:latin typeface="HG丸ｺﾞｼｯｸM-PRO" panose="020F0600000000000000" pitchFamily="50" charset="-128"/>
                <a:ea typeface="HG丸ｺﾞｼｯｸM-PRO" panose="020F0600000000000000" pitchFamily="50" charset="-128"/>
              </a:rPr>
              <a:t>　</a:t>
            </a:r>
            <a:r>
              <a:rPr kumimoji="1" lang="ja-JP" altLang="en-US" sz="2000" b="1" u="sng" dirty="0">
                <a:latin typeface="HG丸ｺﾞｼｯｸM-PRO" panose="020F0600000000000000" pitchFamily="50" charset="-128"/>
                <a:ea typeface="HG丸ｺﾞｼｯｸM-PRO" panose="020F0600000000000000" pitchFamily="50" charset="-128"/>
              </a:rPr>
              <a:t>各会場案内を必ずご確認ください。</a:t>
            </a:r>
          </a:p>
          <a:p>
            <a:endParaRPr kumimoji="1" lang="ja-JP" altLang="en-US" sz="2000" dirty="0"/>
          </a:p>
        </p:txBody>
      </p:sp>
    </p:spTree>
    <p:extLst>
      <p:ext uri="{BB962C8B-B14F-4D97-AF65-F5344CB8AC3E}">
        <p14:creationId xmlns:p14="http://schemas.microsoft.com/office/powerpoint/2010/main" val="196015969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テキスト ボックス 7"/>
          <p:cNvSpPr txBox="1"/>
          <p:nvPr/>
        </p:nvSpPr>
        <p:spPr>
          <a:xfrm>
            <a:off x="5486549" y="691808"/>
            <a:ext cx="5695790" cy="1323439"/>
          </a:xfrm>
          <a:prstGeom prst="rect">
            <a:avLst/>
          </a:prstGeom>
          <a:noFill/>
        </p:spPr>
        <p:txBody>
          <a:bodyPr wrap="none" rtlCol="0">
            <a:spAutoFit/>
          </a:bodyPr>
          <a:lstStyle/>
          <a:p>
            <a:r>
              <a:rPr kumimoji="1" lang="en-US" altLang="ja-JP" sz="2000" dirty="0">
                <a:latin typeface="HG丸ｺﾞｼｯｸM-PRO" panose="020F0600000000000000" pitchFamily="50" charset="-128"/>
                <a:ea typeface="HG丸ｺﾞｼｯｸM-PRO" panose="020F0600000000000000" pitchFamily="50" charset="-128"/>
              </a:rPr>
              <a:t>※</a:t>
            </a:r>
            <a:r>
              <a:rPr kumimoji="1" lang="ja-JP" altLang="en-US" sz="2000" dirty="0">
                <a:latin typeface="HG丸ｺﾞｼｯｸM-PRO" panose="020F0600000000000000" pitchFamily="50" charset="-128"/>
                <a:ea typeface="HG丸ｺﾞｼｯｸM-PRO" panose="020F0600000000000000" pitchFamily="50" charset="-128"/>
              </a:rPr>
              <a:t>対象とならなかった方</a:t>
            </a:r>
            <a:endParaRPr kumimoji="1" lang="en-US" altLang="ja-JP" sz="2000" dirty="0">
              <a:latin typeface="HG丸ｺﾞｼｯｸM-PRO" panose="020F0600000000000000" pitchFamily="50" charset="-128"/>
              <a:ea typeface="HG丸ｺﾞｼｯｸM-PRO" panose="020F0600000000000000" pitchFamily="50" charset="-128"/>
            </a:endParaRPr>
          </a:p>
          <a:p>
            <a:r>
              <a:rPr kumimoji="1" lang="ja-JP" altLang="en-US" sz="2000" dirty="0">
                <a:latin typeface="HG丸ｺﾞｼｯｸM-PRO" panose="020F0600000000000000" pitchFamily="50" charset="-128"/>
                <a:ea typeface="HG丸ｺﾞｼｯｸM-PRO" panose="020F0600000000000000" pitchFamily="50" charset="-128"/>
              </a:rPr>
              <a:t>　今後も</a:t>
            </a:r>
            <a:r>
              <a:rPr kumimoji="1" lang="en-US" altLang="ja-JP" sz="2000" dirty="0">
                <a:latin typeface="HG丸ｺﾞｼｯｸM-PRO" panose="020F0600000000000000" pitchFamily="50" charset="-128"/>
                <a:ea typeface="HG丸ｺﾞｼｯｸM-PRO" panose="020F0600000000000000" pitchFamily="50" charset="-128"/>
              </a:rPr>
              <a:t>1</a:t>
            </a:r>
            <a:r>
              <a:rPr kumimoji="1" lang="ja-JP" altLang="en-US" sz="2000" dirty="0">
                <a:latin typeface="HG丸ｺﾞｼｯｸM-PRO" panose="020F0600000000000000" pitchFamily="50" charset="-128"/>
                <a:ea typeface="HG丸ｺﾞｼｯｸM-PRO" panose="020F0600000000000000" pitchFamily="50" charset="-128"/>
              </a:rPr>
              <a:t>年に</a:t>
            </a:r>
            <a:r>
              <a:rPr kumimoji="1" lang="en-US" altLang="ja-JP" sz="2000" dirty="0">
                <a:latin typeface="HG丸ｺﾞｼｯｸM-PRO" panose="020F0600000000000000" pitchFamily="50" charset="-128"/>
                <a:ea typeface="HG丸ｺﾞｼｯｸM-PRO" panose="020F0600000000000000" pitchFamily="50" charset="-128"/>
              </a:rPr>
              <a:t>1</a:t>
            </a:r>
            <a:r>
              <a:rPr kumimoji="1" lang="ja-JP" altLang="en-US" sz="2000" dirty="0">
                <a:latin typeface="HG丸ｺﾞｼｯｸM-PRO" panose="020F0600000000000000" pitchFamily="50" charset="-128"/>
                <a:ea typeface="HG丸ｺﾞｼｯｸM-PRO" panose="020F0600000000000000" pitchFamily="50" charset="-128"/>
              </a:rPr>
              <a:t>回は健康診断を受けましょう。</a:t>
            </a:r>
            <a:endParaRPr kumimoji="1" lang="en-US" altLang="ja-JP" sz="2000" dirty="0">
              <a:latin typeface="HG丸ｺﾞｼｯｸM-PRO" panose="020F0600000000000000" pitchFamily="50" charset="-128"/>
              <a:ea typeface="HG丸ｺﾞｼｯｸM-PRO" panose="020F0600000000000000" pitchFamily="50" charset="-128"/>
            </a:endParaRPr>
          </a:p>
          <a:p>
            <a:r>
              <a:rPr kumimoji="1" lang="ja-JP" altLang="en-US" sz="2000" dirty="0">
                <a:latin typeface="HG丸ｺﾞｼｯｸM-PRO" panose="020F0600000000000000" pitchFamily="50" charset="-128"/>
                <a:ea typeface="HG丸ｺﾞｼｯｸM-PRO" panose="020F0600000000000000" pitchFamily="50" charset="-128"/>
              </a:rPr>
              <a:t>　</a:t>
            </a:r>
            <a:r>
              <a:rPr kumimoji="1" lang="en-US" altLang="ja-JP" sz="2000" dirty="0">
                <a:latin typeface="HG丸ｺﾞｼｯｸM-PRO" panose="020F0600000000000000" pitchFamily="50" charset="-128"/>
                <a:ea typeface="HG丸ｺﾞｼｯｸM-PRO" panose="020F0600000000000000" pitchFamily="50" charset="-128"/>
              </a:rPr>
              <a:t>2</a:t>
            </a:r>
            <a:r>
              <a:rPr kumimoji="1" lang="ja-JP" altLang="en-US" sz="2000" dirty="0">
                <a:latin typeface="HG丸ｺﾞｼｯｸM-PRO" panose="020F0600000000000000" pitchFamily="50" charset="-128"/>
                <a:ea typeface="HG丸ｺﾞｼｯｸM-PRO" panose="020F0600000000000000" pitchFamily="50" charset="-128"/>
              </a:rPr>
              <a:t>週間以上続く咳症状などがあるときは、</a:t>
            </a:r>
            <a:endParaRPr kumimoji="1" lang="en-US" altLang="ja-JP" sz="2000" dirty="0">
              <a:latin typeface="HG丸ｺﾞｼｯｸM-PRO" panose="020F0600000000000000" pitchFamily="50" charset="-128"/>
              <a:ea typeface="HG丸ｺﾞｼｯｸM-PRO" panose="020F0600000000000000" pitchFamily="50" charset="-128"/>
            </a:endParaRPr>
          </a:p>
          <a:p>
            <a:r>
              <a:rPr kumimoji="1" lang="ja-JP" altLang="en-US" sz="2000" dirty="0">
                <a:latin typeface="HG丸ｺﾞｼｯｸM-PRO" panose="020F0600000000000000" pitchFamily="50" charset="-128"/>
                <a:ea typeface="HG丸ｺﾞｼｯｸM-PRO" panose="020F0600000000000000" pitchFamily="50" charset="-128"/>
              </a:rPr>
              <a:t>　医療機関を受診し健康管理に努めましょう</a:t>
            </a:r>
          </a:p>
        </p:txBody>
      </p:sp>
      <p:sp>
        <p:nvSpPr>
          <p:cNvPr id="10" name="テキスト ボックス 9"/>
          <p:cNvSpPr txBox="1"/>
          <p:nvPr/>
        </p:nvSpPr>
        <p:spPr>
          <a:xfrm>
            <a:off x="5485276" y="3602660"/>
            <a:ext cx="6014588" cy="1938992"/>
          </a:xfrm>
          <a:prstGeom prst="rect">
            <a:avLst/>
          </a:prstGeom>
          <a:noFill/>
        </p:spPr>
        <p:txBody>
          <a:bodyPr wrap="square" rtlCol="0">
            <a:spAutoFit/>
          </a:bodyPr>
          <a:lstStyle/>
          <a:p>
            <a:r>
              <a:rPr kumimoji="1" lang="en-US" altLang="ja-JP" sz="2000" dirty="0">
                <a:latin typeface="HG丸ｺﾞｼｯｸM-PRO" panose="020F0600000000000000" pitchFamily="50" charset="-128"/>
                <a:ea typeface="HG丸ｺﾞｼｯｸM-PRO" panose="020F0600000000000000" pitchFamily="50" charset="-128"/>
              </a:rPr>
              <a:t>※</a:t>
            </a:r>
            <a:r>
              <a:rPr kumimoji="1" lang="ja-JP" altLang="en-US" sz="2000" dirty="0">
                <a:latin typeface="HG丸ｺﾞｼｯｸM-PRO" panose="020F0600000000000000" pitchFamily="50" charset="-128"/>
                <a:ea typeface="HG丸ｺﾞｼｯｸM-PRO" panose="020F0600000000000000" pitchFamily="50" charset="-128"/>
              </a:rPr>
              <a:t>血液検査（ＱＦＴ検査、</a:t>
            </a:r>
            <a:r>
              <a:rPr kumimoji="1" lang="en-US" altLang="ja-JP" sz="2000" dirty="0">
                <a:latin typeface="HG丸ｺﾞｼｯｸM-PRO" panose="020F0600000000000000" pitchFamily="50" charset="-128"/>
                <a:ea typeface="HG丸ｺﾞｼｯｸM-PRO" panose="020F0600000000000000" pitchFamily="50" charset="-128"/>
              </a:rPr>
              <a:t>T-SPOT</a:t>
            </a:r>
            <a:r>
              <a:rPr kumimoji="1" lang="ja-JP" altLang="en-US" sz="2000" dirty="0">
                <a:latin typeface="HG丸ｺﾞｼｯｸM-PRO" panose="020F0600000000000000" pitchFamily="50" charset="-128"/>
                <a:ea typeface="HG丸ｺﾞｼｯｸM-PRO" panose="020F0600000000000000" pitchFamily="50" charset="-128"/>
              </a:rPr>
              <a:t>検査）</a:t>
            </a:r>
            <a:endParaRPr kumimoji="1" lang="en-US" altLang="ja-JP" sz="2000" dirty="0">
              <a:latin typeface="HG丸ｺﾞｼｯｸM-PRO" panose="020F0600000000000000" pitchFamily="50" charset="-128"/>
              <a:ea typeface="HG丸ｺﾞｼｯｸM-PRO" panose="020F0600000000000000" pitchFamily="50" charset="-128"/>
            </a:endParaRPr>
          </a:p>
          <a:p>
            <a:r>
              <a:rPr kumimoji="1" lang="ja-JP" altLang="en-US" sz="2000" dirty="0">
                <a:latin typeface="HG丸ｺﾞｼｯｸM-PRO" panose="020F0600000000000000" pitchFamily="50" charset="-128"/>
                <a:ea typeface="HG丸ｺﾞｼｯｸM-PRO" panose="020F0600000000000000" pitchFamily="50" charset="-128"/>
              </a:rPr>
              <a:t>結核に「感染」しているかどうかを調べる検査</a:t>
            </a:r>
            <a:endParaRPr kumimoji="1" lang="en-US" altLang="ja-JP" sz="2000" dirty="0">
              <a:latin typeface="HG丸ｺﾞｼｯｸM-PRO" panose="020F0600000000000000" pitchFamily="50" charset="-128"/>
              <a:ea typeface="HG丸ｺﾞｼｯｸM-PRO" panose="020F0600000000000000" pitchFamily="50" charset="-128"/>
            </a:endParaRPr>
          </a:p>
          <a:p>
            <a:endParaRPr kumimoji="1" lang="en-US" altLang="ja-JP" sz="2000" dirty="0">
              <a:latin typeface="HG丸ｺﾞｼｯｸM-PRO" panose="020F0600000000000000" pitchFamily="50" charset="-128"/>
              <a:ea typeface="HG丸ｺﾞｼｯｸM-PRO" panose="020F0600000000000000" pitchFamily="50" charset="-128"/>
            </a:endParaRPr>
          </a:p>
          <a:p>
            <a:endParaRPr kumimoji="1" lang="en-US" altLang="ja-JP" sz="2000" dirty="0">
              <a:latin typeface="HG丸ｺﾞｼｯｸM-PRO" panose="020F0600000000000000" pitchFamily="50" charset="-128"/>
              <a:ea typeface="HG丸ｺﾞｼｯｸM-PRO" panose="020F0600000000000000" pitchFamily="50" charset="-128"/>
            </a:endParaRPr>
          </a:p>
          <a:p>
            <a:r>
              <a:rPr kumimoji="1" lang="ja-JP" altLang="en-US" sz="2000" dirty="0">
                <a:latin typeface="HG丸ｺﾞｼｯｸM-PRO" panose="020F0600000000000000" pitchFamily="50" charset="-128"/>
                <a:ea typeface="HG丸ｺﾞｼｯｸM-PRO" panose="020F0600000000000000" pitchFamily="50" charset="-128"/>
              </a:rPr>
              <a:t>患者さんと最後に接触してから２～</a:t>
            </a:r>
            <a:r>
              <a:rPr kumimoji="1" lang="en-US" altLang="ja-JP" sz="2000" dirty="0">
                <a:latin typeface="HG丸ｺﾞｼｯｸM-PRO" panose="020F0600000000000000" pitchFamily="50" charset="-128"/>
                <a:ea typeface="HG丸ｺﾞｼｯｸM-PRO" panose="020F0600000000000000" pitchFamily="50" charset="-128"/>
              </a:rPr>
              <a:t>3</a:t>
            </a:r>
            <a:r>
              <a:rPr kumimoji="1" lang="ja-JP" altLang="en-US" sz="2000" dirty="0">
                <a:latin typeface="HG丸ｺﾞｼｯｸM-PRO" panose="020F0600000000000000" pitchFamily="50" charset="-128"/>
                <a:ea typeface="HG丸ｺﾞｼｯｸM-PRO" panose="020F0600000000000000" pitchFamily="50" charset="-128"/>
              </a:rPr>
              <a:t>か月後に</a:t>
            </a:r>
            <a:endParaRPr kumimoji="1" lang="en-US" altLang="ja-JP" sz="2000" dirty="0">
              <a:latin typeface="HG丸ｺﾞｼｯｸM-PRO" panose="020F0600000000000000" pitchFamily="50" charset="-128"/>
              <a:ea typeface="HG丸ｺﾞｼｯｸM-PRO" panose="020F0600000000000000" pitchFamily="50" charset="-128"/>
            </a:endParaRPr>
          </a:p>
          <a:p>
            <a:r>
              <a:rPr kumimoji="1" lang="ja-JP" altLang="en-US" sz="2000" dirty="0">
                <a:latin typeface="HG丸ｺﾞｼｯｸM-PRO" panose="020F0600000000000000" pitchFamily="50" charset="-128"/>
                <a:ea typeface="HG丸ｺﾞｼｯｸM-PRO" panose="020F0600000000000000" pitchFamily="50" charset="-128"/>
              </a:rPr>
              <a:t>健診を受けることで、正しい判定結果が出ます</a:t>
            </a:r>
          </a:p>
        </p:txBody>
      </p:sp>
      <p:cxnSp>
        <p:nvCxnSpPr>
          <p:cNvPr id="14" name="直線コネクタ 13"/>
          <p:cNvCxnSpPr>
            <a:cxnSpLocks/>
          </p:cNvCxnSpPr>
          <p:nvPr/>
        </p:nvCxnSpPr>
        <p:spPr>
          <a:xfrm>
            <a:off x="2644539" y="6358951"/>
            <a:ext cx="7112" cy="611889"/>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16" name="直線コネクタ 15"/>
          <p:cNvCxnSpPr/>
          <p:nvPr/>
        </p:nvCxnSpPr>
        <p:spPr>
          <a:xfrm flipV="1">
            <a:off x="2304288" y="6944073"/>
            <a:ext cx="6361977" cy="26767"/>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19" name="直線矢印コネクタ 18"/>
          <p:cNvCxnSpPr>
            <a:cxnSpLocks/>
          </p:cNvCxnSpPr>
          <p:nvPr/>
        </p:nvCxnSpPr>
        <p:spPr>
          <a:xfrm>
            <a:off x="2304287" y="6954298"/>
            <a:ext cx="7112" cy="648237"/>
          </a:xfrm>
          <a:prstGeom prst="straightConnector1">
            <a:avLst/>
          </a:prstGeom>
          <a:ln w="38100">
            <a:tailEnd type="triangle"/>
          </a:ln>
          <a:scene3d>
            <a:camera prst="orthographicFront">
              <a:rot lat="0" lon="0" rev="0"/>
            </a:camera>
            <a:lightRig rig="threePt" dir="t"/>
          </a:scene3d>
        </p:spPr>
        <p:style>
          <a:lnRef idx="1">
            <a:schemeClr val="accent1"/>
          </a:lnRef>
          <a:fillRef idx="0">
            <a:schemeClr val="accent1"/>
          </a:fillRef>
          <a:effectRef idx="0">
            <a:schemeClr val="accent1"/>
          </a:effectRef>
          <a:fontRef idx="minor">
            <a:schemeClr val="tx1"/>
          </a:fontRef>
        </p:style>
      </p:cxnSp>
      <p:cxnSp>
        <p:nvCxnSpPr>
          <p:cNvPr id="11" name="直線コネクタ 10"/>
          <p:cNvCxnSpPr>
            <a:cxnSpLocks/>
          </p:cNvCxnSpPr>
          <p:nvPr/>
        </p:nvCxnSpPr>
        <p:spPr>
          <a:xfrm>
            <a:off x="620718" y="13111111"/>
            <a:ext cx="10561621" cy="0"/>
          </a:xfrm>
          <a:prstGeom prst="line">
            <a:avLst/>
          </a:prstGeom>
        </p:spPr>
        <p:style>
          <a:lnRef idx="1">
            <a:schemeClr val="accent1"/>
          </a:lnRef>
          <a:fillRef idx="0">
            <a:schemeClr val="accent1"/>
          </a:fillRef>
          <a:effectRef idx="0">
            <a:schemeClr val="accent1"/>
          </a:effectRef>
          <a:fontRef idx="minor">
            <a:schemeClr val="tx1"/>
          </a:fontRef>
        </p:style>
      </p:cxnSp>
      <p:sp>
        <p:nvSpPr>
          <p:cNvPr id="13" name="テキスト ボックス 12"/>
          <p:cNvSpPr txBox="1"/>
          <p:nvPr/>
        </p:nvSpPr>
        <p:spPr>
          <a:xfrm>
            <a:off x="692136" y="13365869"/>
            <a:ext cx="9786888" cy="1815882"/>
          </a:xfrm>
          <a:prstGeom prst="rect">
            <a:avLst/>
          </a:prstGeom>
          <a:noFill/>
        </p:spPr>
        <p:txBody>
          <a:bodyPr wrap="square" rtlCol="0">
            <a:spAutoFit/>
          </a:bodyPr>
          <a:lstStyle/>
          <a:p>
            <a:r>
              <a:rPr kumimoji="1" lang="en-US" altLang="ja-JP" sz="1600" dirty="0">
                <a:solidFill>
                  <a:schemeClr val="tx1">
                    <a:lumMod val="65000"/>
                    <a:lumOff val="35000"/>
                  </a:schemeClr>
                </a:solidFill>
                <a:latin typeface="+mn-ea"/>
              </a:rPr>
              <a:t>※</a:t>
            </a:r>
            <a:r>
              <a:rPr kumimoji="1" lang="ja-JP" altLang="en-US" sz="1600" dirty="0">
                <a:solidFill>
                  <a:schemeClr val="tx1">
                    <a:lumMod val="65000"/>
                    <a:lumOff val="35000"/>
                  </a:schemeClr>
                </a:solidFill>
                <a:latin typeface="+mn-ea"/>
              </a:rPr>
              <a:t>接触者健診の法的根拠</a:t>
            </a:r>
            <a:endParaRPr kumimoji="1" lang="en-US" altLang="ja-JP" sz="1600" dirty="0">
              <a:solidFill>
                <a:schemeClr val="tx1">
                  <a:lumMod val="65000"/>
                  <a:lumOff val="35000"/>
                </a:schemeClr>
              </a:solidFill>
              <a:latin typeface="+mn-ea"/>
            </a:endParaRPr>
          </a:p>
          <a:p>
            <a:endParaRPr kumimoji="1" lang="en-US" altLang="ja-JP" sz="1600" dirty="0">
              <a:solidFill>
                <a:schemeClr val="tx1">
                  <a:lumMod val="65000"/>
                  <a:lumOff val="35000"/>
                </a:schemeClr>
              </a:solidFill>
              <a:latin typeface="+mn-ea"/>
            </a:endParaRPr>
          </a:p>
          <a:p>
            <a:r>
              <a:rPr kumimoji="1" lang="ja-JP" altLang="en-US" sz="1600" dirty="0">
                <a:solidFill>
                  <a:schemeClr val="tx1">
                    <a:lumMod val="65000"/>
                    <a:lumOff val="35000"/>
                  </a:schemeClr>
                </a:solidFill>
                <a:latin typeface="+mn-ea"/>
              </a:rPr>
              <a:t>保健所が行う積極的疫学調査や接触者健診は、感染症の予防及び感染症の患者に対する医療に関する法律（平成</a:t>
            </a:r>
            <a:r>
              <a:rPr kumimoji="1" lang="en-US" altLang="ja-JP" sz="1600" dirty="0">
                <a:solidFill>
                  <a:schemeClr val="tx1">
                    <a:lumMod val="65000"/>
                    <a:lumOff val="35000"/>
                  </a:schemeClr>
                </a:solidFill>
                <a:latin typeface="+mn-ea"/>
              </a:rPr>
              <a:t>10</a:t>
            </a:r>
            <a:r>
              <a:rPr kumimoji="1" lang="ja-JP" altLang="en-US" sz="1600" dirty="0">
                <a:solidFill>
                  <a:schemeClr val="tx1">
                    <a:lumMod val="65000"/>
                    <a:lumOff val="35000"/>
                  </a:schemeClr>
                </a:solidFill>
                <a:latin typeface="+mn-ea"/>
              </a:rPr>
              <a:t>年</a:t>
            </a:r>
            <a:r>
              <a:rPr kumimoji="1" lang="en-US" altLang="ja-JP" sz="1600" dirty="0">
                <a:solidFill>
                  <a:schemeClr val="tx1">
                    <a:lumMod val="65000"/>
                    <a:lumOff val="35000"/>
                  </a:schemeClr>
                </a:solidFill>
                <a:latin typeface="+mn-ea"/>
              </a:rPr>
              <a:t>10</a:t>
            </a:r>
            <a:r>
              <a:rPr kumimoji="1" lang="ja-JP" altLang="en-US" sz="1600" dirty="0">
                <a:solidFill>
                  <a:schemeClr val="tx1">
                    <a:lumMod val="65000"/>
                    <a:lumOff val="35000"/>
                  </a:schemeClr>
                </a:solidFill>
                <a:latin typeface="+mn-ea"/>
              </a:rPr>
              <a:t>月</a:t>
            </a:r>
            <a:r>
              <a:rPr kumimoji="1" lang="en-US" altLang="ja-JP" sz="1600" dirty="0">
                <a:solidFill>
                  <a:schemeClr val="tx1">
                    <a:lumMod val="65000"/>
                    <a:lumOff val="35000"/>
                  </a:schemeClr>
                </a:solidFill>
                <a:latin typeface="+mn-ea"/>
              </a:rPr>
              <a:t>2</a:t>
            </a:r>
            <a:r>
              <a:rPr kumimoji="1" lang="ja-JP" altLang="en-US" sz="1600" dirty="0">
                <a:solidFill>
                  <a:schemeClr val="tx1">
                    <a:lumMod val="65000"/>
                    <a:lumOff val="35000"/>
                  </a:schemeClr>
                </a:solidFill>
                <a:latin typeface="+mn-ea"/>
              </a:rPr>
              <a:t>日法律第</a:t>
            </a:r>
            <a:r>
              <a:rPr kumimoji="1" lang="en-US" altLang="ja-JP" sz="1600" dirty="0">
                <a:solidFill>
                  <a:schemeClr val="tx1">
                    <a:lumMod val="65000"/>
                    <a:lumOff val="35000"/>
                  </a:schemeClr>
                </a:solidFill>
                <a:latin typeface="+mn-ea"/>
              </a:rPr>
              <a:t>114</a:t>
            </a:r>
            <a:r>
              <a:rPr kumimoji="1" lang="ja-JP" altLang="en-US" sz="1600" dirty="0">
                <a:solidFill>
                  <a:schemeClr val="tx1">
                    <a:lumMod val="65000"/>
                    <a:lumOff val="35000"/>
                  </a:schemeClr>
                </a:solidFill>
                <a:latin typeface="+mn-ea"/>
              </a:rPr>
              <a:t>号。以下「感染症法」）に基づき実施するものです。効果的な健診を行うためには職場の協力が不可欠であり、法律上も調査に協力する努力義務があります（第</a:t>
            </a:r>
            <a:r>
              <a:rPr kumimoji="1" lang="en-US" altLang="ja-JP" sz="1600" dirty="0">
                <a:solidFill>
                  <a:schemeClr val="tx1">
                    <a:lumMod val="65000"/>
                    <a:lumOff val="35000"/>
                  </a:schemeClr>
                </a:solidFill>
                <a:latin typeface="+mn-ea"/>
              </a:rPr>
              <a:t>15</a:t>
            </a:r>
            <a:r>
              <a:rPr kumimoji="1" lang="ja-JP" altLang="en-US" sz="1600" dirty="0">
                <a:solidFill>
                  <a:schemeClr val="tx1">
                    <a:lumMod val="65000"/>
                    <a:lumOff val="35000"/>
                  </a:schemeClr>
                </a:solidFill>
                <a:latin typeface="+mn-ea"/>
              </a:rPr>
              <a:t>条）。</a:t>
            </a:r>
            <a:endParaRPr kumimoji="1" lang="en-US" altLang="ja-JP" sz="1600" dirty="0">
              <a:solidFill>
                <a:schemeClr val="tx1">
                  <a:lumMod val="65000"/>
                  <a:lumOff val="35000"/>
                </a:schemeClr>
              </a:solidFill>
              <a:latin typeface="+mn-ea"/>
            </a:endParaRPr>
          </a:p>
          <a:p>
            <a:r>
              <a:rPr kumimoji="1" lang="ja-JP" altLang="en-US" sz="1600" dirty="0">
                <a:solidFill>
                  <a:schemeClr val="tx1">
                    <a:lumMod val="65000"/>
                    <a:lumOff val="35000"/>
                  </a:schemeClr>
                </a:solidFill>
                <a:latin typeface="+mn-ea"/>
              </a:rPr>
              <a:t>企業・事業所が感染症法の規定に基づき情報を提供する場合は個人情報保護法や東京都個人情報の保護に関する条例に基づく個人情報取り扱い制限の適用対象外となります。</a:t>
            </a:r>
          </a:p>
        </p:txBody>
      </p:sp>
      <p:cxnSp>
        <p:nvCxnSpPr>
          <p:cNvPr id="24" name="直線矢印コネクタ 23"/>
          <p:cNvCxnSpPr>
            <a:cxnSpLocks/>
          </p:cNvCxnSpPr>
          <p:nvPr/>
        </p:nvCxnSpPr>
        <p:spPr>
          <a:xfrm>
            <a:off x="5079642" y="11761712"/>
            <a:ext cx="1407725" cy="0"/>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sp>
        <p:nvSpPr>
          <p:cNvPr id="3" name="スライド番号プレースホルダー 2">
            <a:extLst>
              <a:ext uri="{FF2B5EF4-FFF2-40B4-BE49-F238E27FC236}">
                <a16:creationId xmlns:a16="http://schemas.microsoft.com/office/drawing/2014/main" id="{9C72E178-4A3B-5947-1502-A7C411EA67EB}"/>
              </a:ext>
            </a:extLst>
          </p:cNvPr>
          <p:cNvSpPr>
            <a:spLocks noGrp="1"/>
          </p:cNvSpPr>
          <p:nvPr>
            <p:ph type="sldNum" sz="quarter" idx="12"/>
          </p:nvPr>
        </p:nvSpPr>
        <p:spPr/>
        <p:txBody>
          <a:bodyPr/>
          <a:lstStyle/>
          <a:p>
            <a:r>
              <a:rPr kumimoji="1" lang="en-US" altLang="ja-JP" sz="2000" dirty="0">
                <a:solidFill>
                  <a:schemeClr val="bg2">
                    <a:lumMod val="25000"/>
                  </a:schemeClr>
                </a:solidFill>
              </a:rPr>
              <a:t>3</a:t>
            </a:r>
            <a:endParaRPr kumimoji="1" lang="ja-JP" altLang="en-US" sz="2000" dirty="0">
              <a:solidFill>
                <a:schemeClr val="bg2">
                  <a:lumMod val="25000"/>
                </a:schemeClr>
              </a:solidFill>
            </a:endParaRPr>
          </a:p>
        </p:txBody>
      </p:sp>
      <p:sp>
        <p:nvSpPr>
          <p:cNvPr id="15" name="四角形: 角を丸くする 14">
            <a:extLst>
              <a:ext uri="{FF2B5EF4-FFF2-40B4-BE49-F238E27FC236}">
                <a16:creationId xmlns:a16="http://schemas.microsoft.com/office/drawing/2014/main" id="{8EB41F4D-5909-8158-28F8-F08DFEAF2483}"/>
              </a:ext>
            </a:extLst>
          </p:cNvPr>
          <p:cNvSpPr>
            <a:spLocks/>
          </p:cNvSpPr>
          <p:nvPr/>
        </p:nvSpPr>
        <p:spPr>
          <a:xfrm>
            <a:off x="791609" y="3288279"/>
            <a:ext cx="4167293" cy="3238879"/>
          </a:xfrm>
          <a:prstGeom prst="roundRect">
            <a:avLst>
              <a:gd name="adj" fmla="val 10000"/>
            </a:avLst>
          </a:prstGeom>
        </p:spPr>
        <p:style>
          <a:lnRef idx="2">
            <a:schemeClr val="dk1">
              <a:shade val="80000"/>
              <a:hueOff val="0"/>
              <a:satOff val="0"/>
              <a:lumOff val="0"/>
              <a:alphaOff val="0"/>
            </a:schemeClr>
          </a:lnRef>
          <a:fillRef idx="1">
            <a:schemeClr val="lt1">
              <a:hueOff val="0"/>
              <a:satOff val="0"/>
              <a:lumOff val="0"/>
              <a:alphaOff val="0"/>
            </a:schemeClr>
          </a:fillRef>
          <a:effectRef idx="0">
            <a:schemeClr val="lt1">
              <a:hueOff val="0"/>
              <a:satOff val="0"/>
              <a:lumOff val="0"/>
              <a:alphaOff val="0"/>
            </a:schemeClr>
          </a:effectRef>
          <a:fontRef idx="minor">
            <a:schemeClr val="dk1">
              <a:hueOff val="0"/>
              <a:satOff val="0"/>
              <a:lumOff val="0"/>
              <a:alphaOff val="0"/>
            </a:schemeClr>
          </a:fontRef>
        </p:style>
        <p:txBody>
          <a:bodyPr/>
          <a:lstStyle/>
          <a:p>
            <a:pPr algn="ctr"/>
            <a:endParaRPr lang="en-US" altLang="ja-JP" sz="1200" b="1" dirty="0">
              <a:latin typeface="+mn-ea"/>
            </a:endParaRPr>
          </a:p>
          <a:p>
            <a:pPr algn="ctr"/>
            <a:r>
              <a:rPr lang="ja-JP" altLang="en-US" sz="3200" b="1" dirty="0">
                <a:latin typeface="+mn-ea"/>
              </a:rPr>
              <a:t>接触者健診</a:t>
            </a:r>
            <a:endParaRPr lang="en-US" altLang="ja-JP" sz="3200" b="1" dirty="0">
              <a:latin typeface="+mn-ea"/>
            </a:endParaRPr>
          </a:p>
          <a:p>
            <a:endParaRPr lang="en-US" altLang="ja-JP" dirty="0"/>
          </a:p>
          <a:p>
            <a:r>
              <a:rPr kumimoji="1" lang="ja-JP" altLang="en-US" sz="2000" dirty="0">
                <a:latin typeface="HG丸ｺﾞｼｯｸM-PRO" panose="020F0600000000000000" pitchFamily="50" charset="-128"/>
                <a:ea typeface="HG丸ｺﾞｼｯｸM-PRO" panose="020F0600000000000000" pitchFamily="50" charset="-128"/>
              </a:rPr>
              <a:t>内容：血液検査</a:t>
            </a:r>
            <a:endParaRPr kumimoji="1" lang="en-US" altLang="ja-JP" sz="2000" dirty="0">
              <a:latin typeface="HG丸ｺﾞｼｯｸM-PRO" panose="020F0600000000000000" pitchFamily="50" charset="-128"/>
              <a:ea typeface="HG丸ｺﾞｼｯｸM-PRO" panose="020F0600000000000000" pitchFamily="50" charset="-128"/>
            </a:endParaRPr>
          </a:p>
          <a:p>
            <a:r>
              <a:rPr kumimoji="1" lang="ja-JP" altLang="en-US" sz="2000" dirty="0">
                <a:latin typeface="HG丸ｺﾞｼｯｸM-PRO" panose="020F0600000000000000" pitchFamily="50" charset="-128"/>
                <a:ea typeface="HG丸ｺﾞｼｯｸM-PRO" panose="020F0600000000000000" pitchFamily="50" charset="-128"/>
              </a:rPr>
              <a:t>　　　胸部レントゲン検査</a:t>
            </a:r>
            <a:endParaRPr kumimoji="1" lang="en-US" altLang="ja-JP" sz="2000" dirty="0">
              <a:latin typeface="HG丸ｺﾞｼｯｸM-PRO" panose="020F0600000000000000" pitchFamily="50" charset="-128"/>
              <a:ea typeface="HG丸ｺﾞｼｯｸM-PRO" panose="020F0600000000000000" pitchFamily="50" charset="-128"/>
            </a:endParaRPr>
          </a:p>
          <a:p>
            <a:pPr lvl="2"/>
            <a:r>
              <a:rPr kumimoji="1" lang="en-US" altLang="ja-JP" sz="2000" dirty="0">
                <a:latin typeface="HG丸ｺﾞｼｯｸM-PRO" panose="020F0600000000000000" pitchFamily="50" charset="-128"/>
                <a:ea typeface="HG丸ｺﾞｼｯｸM-PRO" panose="020F0600000000000000" pitchFamily="50" charset="-128"/>
              </a:rPr>
              <a:t>※</a:t>
            </a:r>
            <a:r>
              <a:rPr kumimoji="1" lang="ja-JP" altLang="en-US" sz="2000" dirty="0">
                <a:latin typeface="HG丸ｺﾞｼｯｸM-PRO" panose="020F0600000000000000" pitchFamily="50" charset="-128"/>
                <a:ea typeface="HG丸ｺﾞｼｯｸM-PRO" panose="020F0600000000000000" pitchFamily="50" charset="-128"/>
              </a:rPr>
              <a:t>対象者によって内容が異なります</a:t>
            </a:r>
            <a:endParaRPr kumimoji="1" lang="en-US" altLang="ja-JP" sz="2000" dirty="0">
              <a:latin typeface="HG丸ｺﾞｼｯｸM-PRO" panose="020F0600000000000000" pitchFamily="50" charset="-128"/>
              <a:ea typeface="HG丸ｺﾞｼｯｸM-PRO" panose="020F0600000000000000" pitchFamily="50" charset="-128"/>
            </a:endParaRPr>
          </a:p>
          <a:p>
            <a:r>
              <a:rPr kumimoji="1" lang="ja-JP" altLang="en-US" sz="2000" dirty="0">
                <a:latin typeface="HG丸ｺﾞｼｯｸM-PRO" panose="020F0600000000000000" pitchFamily="50" charset="-128"/>
                <a:ea typeface="HG丸ｺﾞｼｯｸM-PRO" panose="020F0600000000000000" pitchFamily="50" charset="-128"/>
              </a:rPr>
              <a:t>持ち物：</a:t>
            </a:r>
            <a:r>
              <a:rPr kumimoji="1" lang="ja-JP" altLang="en-US" sz="2000" dirty="0">
                <a:solidFill>
                  <a:schemeClr val="tx1"/>
                </a:solidFill>
                <a:latin typeface="HG丸ｺﾞｼｯｸM-PRO" panose="020F0600000000000000" pitchFamily="50" charset="-128"/>
                <a:ea typeface="HG丸ｺﾞｼｯｸM-PRO" panose="020F0600000000000000" pitchFamily="50" charset="-128"/>
              </a:rPr>
              <a:t>受診票、健康保険証</a:t>
            </a:r>
            <a:endParaRPr kumimoji="1" lang="en-US" altLang="ja-JP" sz="2000" dirty="0">
              <a:solidFill>
                <a:schemeClr val="tx1"/>
              </a:solidFill>
              <a:latin typeface="HG丸ｺﾞｼｯｸM-PRO" panose="020F0600000000000000" pitchFamily="50" charset="-128"/>
              <a:ea typeface="HG丸ｺﾞｼｯｸM-PRO" panose="020F0600000000000000" pitchFamily="50" charset="-128"/>
            </a:endParaRPr>
          </a:p>
          <a:p>
            <a:r>
              <a:rPr kumimoji="1" lang="ja-JP" altLang="en-US" sz="2000" dirty="0">
                <a:solidFill>
                  <a:schemeClr val="tx1"/>
                </a:solidFill>
                <a:latin typeface="HG丸ｺﾞｼｯｸM-PRO" panose="020F0600000000000000" pitchFamily="50" charset="-128"/>
                <a:ea typeface="HG丸ｺﾞｼｯｸM-PRO" panose="020F0600000000000000" pitchFamily="50" charset="-128"/>
              </a:rPr>
              <a:t>　　　　</a:t>
            </a:r>
            <a:r>
              <a:rPr kumimoji="1" lang="en-US" altLang="ja-JP" sz="2000" dirty="0">
                <a:solidFill>
                  <a:schemeClr val="tx1"/>
                </a:solidFill>
                <a:latin typeface="HG丸ｺﾞｼｯｸM-PRO" panose="020F0600000000000000" pitchFamily="50" charset="-128"/>
                <a:ea typeface="HG丸ｺﾞｼｯｸM-PRO" panose="020F0600000000000000" pitchFamily="50" charset="-128"/>
              </a:rPr>
              <a:t>※</a:t>
            </a:r>
            <a:r>
              <a:rPr kumimoji="1" lang="ja-JP" altLang="en-US" sz="2000" dirty="0">
                <a:solidFill>
                  <a:schemeClr val="tx1"/>
                </a:solidFill>
                <a:latin typeface="HG丸ｺﾞｼｯｸM-PRO" panose="020F0600000000000000" pitchFamily="50" charset="-128"/>
                <a:ea typeface="HG丸ｺﾞｼｯｸM-PRO" panose="020F0600000000000000" pitchFamily="50" charset="-128"/>
              </a:rPr>
              <a:t>その他は案内を参照</a:t>
            </a:r>
            <a:endParaRPr kumimoji="1" lang="en-US" altLang="ja-JP" sz="2000" dirty="0">
              <a:solidFill>
                <a:schemeClr val="tx1"/>
              </a:solidFill>
              <a:latin typeface="HG丸ｺﾞｼｯｸM-PRO" panose="020F0600000000000000" pitchFamily="50" charset="-128"/>
              <a:ea typeface="HG丸ｺﾞｼｯｸM-PRO" panose="020F0600000000000000" pitchFamily="50" charset="-128"/>
            </a:endParaRPr>
          </a:p>
          <a:p>
            <a:endParaRPr lang="en-US" altLang="ja-JP" dirty="0"/>
          </a:p>
          <a:p>
            <a:endParaRPr lang="ja-JP" altLang="en-US" dirty="0"/>
          </a:p>
        </p:txBody>
      </p:sp>
      <p:cxnSp>
        <p:nvCxnSpPr>
          <p:cNvPr id="30" name="直線矢印コネクタ 29">
            <a:extLst>
              <a:ext uri="{FF2B5EF4-FFF2-40B4-BE49-F238E27FC236}">
                <a16:creationId xmlns:a16="http://schemas.microsoft.com/office/drawing/2014/main" id="{F3ACA0C5-E246-EFC4-B359-F861037E5BD2}"/>
              </a:ext>
            </a:extLst>
          </p:cNvPr>
          <p:cNvCxnSpPr>
            <a:cxnSpLocks/>
          </p:cNvCxnSpPr>
          <p:nvPr/>
        </p:nvCxnSpPr>
        <p:spPr>
          <a:xfrm>
            <a:off x="2816185" y="2626807"/>
            <a:ext cx="8236" cy="651968"/>
          </a:xfrm>
          <a:prstGeom prst="straightConnector1">
            <a:avLst/>
          </a:prstGeom>
          <a:ln w="38100">
            <a:tailEnd type="triangle"/>
          </a:ln>
          <a:scene3d>
            <a:camera prst="orthographicFront">
              <a:rot lat="0" lon="0" rev="0"/>
            </a:camera>
            <a:lightRig rig="threePt" dir="t"/>
          </a:scene3d>
        </p:spPr>
        <p:style>
          <a:lnRef idx="1">
            <a:schemeClr val="accent1"/>
          </a:lnRef>
          <a:fillRef idx="0">
            <a:schemeClr val="accent1"/>
          </a:fillRef>
          <a:effectRef idx="0">
            <a:schemeClr val="accent1"/>
          </a:effectRef>
          <a:fontRef idx="minor">
            <a:schemeClr val="tx1"/>
          </a:fontRef>
        </p:style>
      </p:cxnSp>
      <p:sp>
        <p:nvSpPr>
          <p:cNvPr id="32" name="四角形: 角を丸くする 31">
            <a:extLst>
              <a:ext uri="{FF2B5EF4-FFF2-40B4-BE49-F238E27FC236}">
                <a16:creationId xmlns:a16="http://schemas.microsoft.com/office/drawing/2014/main" id="{6367B409-2AA0-3796-2414-C11DBCB5929C}"/>
              </a:ext>
            </a:extLst>
          </p:cNvPr>
          <p:cNvSpPr>
            <a:spLocks/>
          </p:cNvSpPr>
          <p:nvPr/>
        </p:nvSpPr>
        <p:spPr>
          <a:xfrm>
            <a:off x="788245" y="7660275"/>
            <a:ext cx="4167293" cy="5054007"/>
          </a:xfrm>
          <a:prstGeom prst="roundRect">
            <a:avLst>
              <a:gd name="adj" fmla="val 10000"/>
            </a:avLst>
          </a:prstGeom>
        </p:spPr>
        <p:style>
          <a:lnRef idx="2">
            <a:schemeClr val="dk1">
              <a:shade val="80000"/>
              <a:hueOff val="0"/>
              <a:satOff val="0"/>
              <a:lumOff val="0"/>
              <a:alphaOff val="0"/>
            </a:schemeClr>
          </a:lnRef>
          <a:fillRef idx="1">
            <a:schemeClr val="lt1">
              <a:hueOff val="0"/>
              <a:satOff val="0"/>
              <a:lumOff val="0"/>
              <a:alphaOff val="0"/>
            </a:schemeClr>
          </a:fillRef>
          <a:effectRef idx="0">
            <a:schemeClr val="lt1">
              <a:hueOff val="0"/>
              <a:satOff val="0"/>
              <a:lumOff val="0"/>
              <a:alphaOff val="0"/>
            </a:schemeClr>
          </a:effectRef>
          <a:fontRef idx="minor">
            <a:schemeClr val="dk1">
              <a:hueOff val="0"/>
              <a:satOff val="0"/>
              <a:lumOff val="0"/>
              <a:alphaOff val="0"/>
            </a:schemeClr>
          </a:fontRef>
        </p:style>
        <p:txBody>
          <a:bodyPr/>
          <a:lstStyle/>
          <a:p>
            <a:pPr algn="ctr"/>
            <a:endParaRPr lang="en-US" altLang="ja-JP" sz="1200" b="1" dirty="0">
              <a:latin typeface="+mn-ea"/>
            </a:endParaRPr>
          </a:p>
          <a:p>
            <a:pPr algn="ctr"/>
            <a:endParaRPr lang="en-US" altLang="ja-JP" sz="1200" b="1" dirty="0">
              <a:latin typeface="+mn-ea"/>
            </a:endParaRPr>
          </a:p>
          <a:p>
            <a:pPr algn="ctr"/>
            <a:r>
              <a:rPr lang="en-US" altLang="ja-JP" sz="2400" b="1" dirty="0">
                <a:latin typeface="+mn-ea"/>
              </a:rPr>
              <a:t>【</a:t>
            </a:r>
            <a:r>
              <a:rPr lang="ja-JP" altLang="en-US" sz="2400" b="1" dirty="0">
                <a:latin typeface="+mn-ea"/>
              </a:rPr>
              <a:t>血液検査陽性</a:t>
            </a:r>
            <a:r>
              <a:rPr lang="en-US" altLang="ja-JP" sz="2400" b="1" dirty="0">
                <a:latin typeface="+mn-ea"/>
              </a:rPr>
              <a:t>】</a:t>
            </a:r>
          </a:p>
          <a:p>
            <a:pPr algn="ctr"/>
            <a:endParaRPr lang="en-US" altLang="ja-JP" sz="1200" b="1" dirty="0">
              <a:latin typeface="+mn-ea"/>
            </a:endParaRPr>
          </a:p>
          <a:p>
            <a:pPr algn="ctr"/>
            <a:r>
              <a:rPr kumimoji="1" lang="ja-JP" altLang="en-US" sz="2000" dirty="0">
                <a:latin typeface="HG丸ｺﾞｼｯｸM-PRO" panose="020F0600000000000000" pitchFamily="50" charset="-128"/>
                <a:ea typeface="HG丸ｺﾞｼｯｸM-PRO" panose="020F0600000000000000" pitchFamily="50" charset="-128"/>
              </a:rPr>
              <a:t>結核菌に「感染」しています。</a:t>
            </a:r>
            <a:endParaRPr kumimoji="1" lang="en-US" altLang="ja-JP" sz="2000" dirty="0">
              <a:latin typeface="HG丸ｺﾞｼｯｸM-PRO" panose="020F0600000000000000" pitchFamily="50" charset="-128"/>
              <a:ea typeface="HG丸ｺﾞｼｯｸM-PRO" panose="020F0600000000000000" pitchFamily="50" charset="-128"/>
            </a:endParaRPr>
          </a:p>
          <a:p>
            <a:pPr algn="ctr"/>
            <a:r>
              <a:rPr kumimoji="1" lang="ja-JP" altLang="en-US" sz="2000" dirty="0">
                <a:latin typeface="HG丸ｺﾞｼｯｸM-PRO" panose="020F0600000000000000" pitchFamily="50" charset="-128"/>
                <a:ea typeface="HG丸ｺﾞｼｯｸM-PRO" panose="020F0600000000000000" pitchFamily="50" charset="-128"/>
              </a:rPr>
              <a:t>ただし、「いつ」感染したかについては分かりません。</a:t>
            </a:r>
            <a:endParaRPr kumimoji="1" lang="en-US" altLang="ja-JP" sz="2000" dirty="0">
              <a:latin typeface="HG丸ｺﾞｼｯｸM-PRO" panose="020F0600000000000000" pitchFamily="50" charset="-128"/>
              <a:ea typeface="HG丸ｺﾞｼｯｸM-PRO" panose="020F0600000000000000" pitchFamily="50" charset="-128"/>
            </a:endParaRPr>
          </a:p>
          <a:p>
            <a:pPr algn="ctr"/>
            <a:endParaRPr kumimoji="1" lang="en-US" altLang="ja-JP" sz="2000" dirty="0">
              <a:latin typeface="HG丸ｺﾞｼｯｸM-PRO" panose="020F0600000000000000" pitchFamily="50" charset="-128"/>
              <a:ea typeface="HG丸ｺﾞｼｯｸM-PRO" panose="020F0600000000000000" pitchFamily="50" charset="-128"/>
            </a:endParaRPr>
          </a:p>
          <a:p>
            <a:pPr algn="ctr"/>
            <a:r>
              <a:rPr kumimoji="1" lang="ja-JP" altLang="en-US" sz="2400" b="1" dirty="0">
                <a:latin typeface="+mn-ea"/>
              </a:rPr>
              <a:t>または</a:t>
            </a:r>
            <a:endParaRPr kumimoji="1" lang="en-US" altLang="ja-JP" sz="2400" b="1" dirty="0">
              <a:latin typeface="+mn-ea"/>
            </a:endParaRPr>
          </a:p>
          <a:p>
            <a:pPr algn="ctr"/>
            <a:endParaRPr kumimoji="1" lang="en-US" altLang="ja-JP" sz="2000" dirty="0">
              <a:latin typeface="HG丸ｺﾞｼｯｸM-PRO" panose="020F0600000000000000" pitchFamily="50" charset="-128"/>
              <a:ea typeface="HG丸ｺﾞｼｯｸM-PRO" panose="020F0600000000000000" pitchFamily="50" charset="-128"/>
            </a:endParaRPr>
          </a:p>
          <a:p>
            <a:pPr algn="ctr"/>
            <a:r>
              <a:rPr lang="en-US" altLang="ja-JP" sz="2400" b="1" dirty="0">
                <a:latin typeface="+mn-ea"/>
              </a:rPr>
              <a:t>【</a:t>
            </a:r>
            <a:r>
              <a:rPr lang="ja-JP" altLang="en-US" sz="2400" b="1" dirty="0">
                <a:latin typeface="+mn-ea"/>
              </a:rPr>
              <a:t>胸部レントゲン検査で</a:t>
            </a:r>
            <a:endParaRPr lang="en-US" altLang="ja-JP" sz="2400" b="1" dirty="0">
              <a:latin typeface="+mn-ea"/>
            </a:endParaRPr>
          </a:p>
          <a:p>
            <a:pPr algn="ctr"/>
            <a:r>
              <a:rPr lang="ja-JP" altLang="en-US" sz="2400" b="1" dirty="0">
                <a:latin typeface="+mn-ea"/>
              </a:rPr>
              <a:t>所見あり</a:t>
            </a:r>
            <a:r>
              <a:rPr lang="en-US" altLang="ja-JP" sz="2400" b="1" dirty="0">
                <a:latin typeface="+mn-ea"/>
              </a:rPr>
              <a:t>】</a:t>
            </a:r>
          </a:p>
          <a:p>
            <a:pPr algn="ctr"/>
            <a:endParaRPr lang="en-US" altLang="ja-JP" sz="1200" b="1" dirty="0">
              <a:latin typeface="+mn-ea"/>
            </a:endParaRPr>
          </a:p>
          <a:p>
            <a:r>
              <a:rPr kumimoji="1" lang="ja-JP" altLang="en-US" sz="2000" dirty="0">
                <a:latin typeface="HG丸ｺﾞｼｯｸM-PRO" panose="020F0600000000000000" pitchFamily="50" charset="-128"/>
                <a:ea typeface="HG丸ｺﾞｼｯｸM-PRO" panose="020F0600000000000000" pitchFamily="50" charset="-128"/>
              </a:rPr>
              <a:t>結核に限らず、なんらかの肺の疾患の可能性が考えられます。</a:t>
            </a:r>
            <a:endParaRPr kumimoji="1" lang="en-US" altLang="ja-JP" sz="2000" dirty="0">
              <a:latin typeface="HG丸ｺﾞｼｯｸM-PRO" panose="020F0600000000000000" pitchFamily="50" charset="-128"/>
              <a:ea typeface="HG丸ｺﾞｼｯｸM-PRO" panose="020F0600000000000000" pitchFamily="50" charset="-128"/>
            </a:endParaRPr>
          </a:p>
          <a:p>
            <a:pPr algn="ctr"/>
            <a:endParaRPr kumimoji="1" lang="en-US" altLang="ja-JP" sz="2000" dirty="0">
              <a:latin typeface="HG丸ｺﾞｼｯｸM-PRO" panose="020F0600000000000000" pitchFamily="50" charset="-128"/>
              <a:ea typeface="HG丸ｺﾞｼｯｸM-PRO" panose="020F0600000000000000" pitchFamily="50" charset="-128"/>
            </a:endParaRPr>
          </a:p>
        </p:txBody>
      </p:sp>
      <p:sp>
        <p:nvSpPr>
          <p:cNvPr id="38" name="四角形: 角を丸くする 37">
            <a:extLst>
              <a:ext uri="{FF2B5EF4-FFF2-40B4-BE49-F238E27FC236}">
                <a16:creationId xmlns:a16="http://schemas.microsoft.com/office/drawing/2014/main" id="{16EFED00-14EA-5701-9FBB-30215E45A06D}"/>
              </a:ext>
            </a:extLst>
          </p:cNvPr>
          <p:cNvSpPr>
            <a:spLocks/>
          </p:cNvSpPr>
          <p:nvPr/>
        </p:nvSpPr>
        <p:spPr>
          <a:xfrm>
            <a:off x="6105144" y="7666070"/>
            <a:ext cx="5475281" cy="2293995"/>
          </a:xfrm>
          <a:prstGeom prst="roundRect">
            <a:avLst>
              <a:gd name="adj" fmla="val 10000"/>
            </a:avLst>
          </a:prstGeom>
        </p:spPr>
        <p:style>
          <a:lnRef idx="2">
            <a:schemeClr val="dk1">
              <a:shade val="80000"/>
              <a:hueOff val="0"/>
              <a:satOff val="0"/>
              <a:lumOff val="0"/>
              <a:alphaOff val="0"/>
            </a:schemeClr>
          </a:lnRef>
          <a:fillRef idx="1">
            <a:schemeClr val="lt1">
              <a:hueOff val="0"/>
              <a:satOff val="0"/>
              <a:lumOff val="0"/>
              <a:alphaOff val="0"/>
            </a:schemeClr>
          </a:fillRef>
          <a:effectRef idx="0">
            <a:schemeClr val="lt1">
              <a:hueOff val="0"/>
              <a:satOff val="0"/>
              <a:lumOff val="0"/>
              <a:alphaOff val="0"/>
            </a:schemeClr>
          </a:effectRef>
          <a:fontRef idx="minor">
            <a:schemeClr val="dk1">
              <a:hueOff val="0"/>
              <a:satOff val="0"/>
              <a:lumOff val="0"/>
              <a:alphaOff val="0"/>
            </a:schemeClr>
          </a:fontRef>
        </p:style>
        <p:txBody>
          <a:bodyPr/>
          <a:lstStyle/>
          <a:p>
            <a:pPr algn="ctr"/>
            <a:endParaRPr lang="en-US" altLang="ja-JP" sz="1200" b="1" dirty="0">
              <a:latin typeface="+mn-ea"/>
            </a:endParaRPr>
          </a:p>
          <a:p>
            <a:pPr algn="ctr"/>
            <a:r>
              <a:rPr lang="en-US" altLang="ja-JP" sz="2400" b="1" dirty="0">
                <a:latin typeface="+mn-ea"/>
              </a:rPr>
              <a:t>【</a:t>
            </a:r>
            <a:r>
              <a:rPr lang="ja-JP" altLang="en-US" sz="2400" b="1" dirty="0">
                <a:latin typeface="+mn-ea"/>
              </a:rPr>
              <a:t>血液検査陰性</a:t>
            </a:r>
            <a:r>
              <a:rPr lang="en-US" altLang="ja-JP" sz="2400" b="1" dirty="0">
                <a:latin typeface="+mn-ea"/>
              </a:rPr>
              <a:t>】</a:t>
            </a:r>
            <a:endParaRPr lang="en-US" altLang="ja-JP" sz="1200" b="1" dirty="0">
              <a:latin typeface="+mn-ea"/>
            </a:endParaRPr>
          </a:p>
          <a:p>
            <a:endParaRPr kumimoji="1" lang="en-US" altLang="ja-JP" sz="2000" dirty="0">
              <a:latin typeface="HG丸ｺﾞｼｯｸM-PRO" panose="020F0600000000000000" pitchFamily="50" charset="-128"/>
              <a:ea typeface="HG丸ｺﾞｼｯｸM-PRO" panose="020F0600000000000000" pitchFamily="50" charset="-128"/>
            </a:endParaRPr>
          </a:p>
          <a:p>
            <a:r>
              <a:rPr kumimoji="1" lang="ja-JP" altLang="en-US" sz="2000" dirty="0">
                <a:latin typeface="HG丸ｺﾞｼｯｸM-PRO" panose="020F0600000000000000" pitchFamily="50" charset="-128"/>
                <a:ea typeface="HG丸ｺﾞｼｯｸM-PRO" panose="020F0600000000000000" pitchFamily="50" charset="-128"/>
              </a:rPr>
              <a:t>結核菌に感染している可能性は</a:t>
            </a:r>
            <a:r>
              <a:rPr kumimoji="1" lang="ja-JP" altLang="en-US" sz="2000" dirty="0">
                <a:solidFill>
                  <a:schemeClr val="tx1"/>
                </a:solidFill>
                <a:latin typeface="HG丸ｺﾞｼｯｸM-PRO" panose="020F0600000000000000" pitchFamily="50" charset="-128"/>
                <a:ea typeface="HG丸ｺﾞｼｯｸM-PRO" panose="020F0600000000000000" pitchFamily="50" charset="-128"/>
              </a:rPr>
              <a:t>低いです</a:t>
            </a:r>
            <a:r>
              <a:rPr kumimoji="1" lang="ja-JP" altLang="en-US" sz="2000" dirty="0">
                <a:latin typeface="HG丸ｺﾞｼｯｸM-PRO" panose="020F0600000000000000" pitchFamily="50" charset="-128"/>
                <a:ea typeface="HG丸ｺﾞｼｯｸM-PRO" panose="020F0600000000000000" pitchFamily="50" charset="-128"/>
              </a:rPr>
              <a:t>。</a:t>
            </a:r>
            <a:endParaRPr kumimoji="1" lang="en-US" altLang="ja-JP" sz="2000" dirty="0">
              <a:latin typeface="HG丸ｺﾞｼｯｸM-PRO" panose="020F0600000000000000" pitchFamily="50" charset="-128"/>
              <a:ea typeface="HG丸ｺﾞｼｯｸM-PRO" panose="020F0600000000000000" pitchFamily="50" charset="-128"/>
            </a:endParaRPr>
          </a:p>
          <a:p>
            <a:r>
              <a:rPr kumimoji="1" lang="ja-JP" altLang="en-US" sz="2000" dirty="0">
                <a:latin typeface="HG丸ｺﾞｼｯｸM-PRO" panose="020F0600000000000000" pitchFamily="50" charset="-128"/>
                <a:ea typeface="HG丸ｺﾞｼｯｸM-PRO" panose="020F0600000000000000" pitchFamily="50" charset="-128"/>
              </a:rPr>
              <a:t>今後も年に</a:t>
            </a:r>
            <a:r>
              <a:rPr kumimoji="1" lang="en-US" altLang="ja-JP" sz="2000" dirty="0">
                <a:latin typeface="HG丸ｺﾞｼｯｸM-PRO" panose="020F0600000000000000" pitchFamily="50" charset="-128"/>
                <a:ea typeface="HG丸ｺﾞｼｯｸM-PRO" panose="020F0600000000000000" pitchFamily="50" charset="-128"/>
              </a:rPr>
              <a:t>1</a:t>
            </a:r>
            <a:r>
              <a:rPr kumimoji="1" lang="ja-JP" altLang="en-US" sz="2000" dirty="0">
                <a:latin typeface="HG丸ｺﾞｼｯｸM-PRO" panose="020F0600000000000000" pitchFamily="50" charset="-128"/>
                <a:ea typeface="HG丸ｺﾞｼｯｸM-PRO" panose="020F0600000000000000" pitchFamily="50" charset="-128"/>
              </a:rPr>
              <a:t>回は、職場などの健康診断を受けてください。</a:t>
            </a:r>
            <a:endParaRPr kumimoji="1" lang="en-US" altLang="ja-JP" sz="2000" dirty="0">
              <a:latin typeface="HG丸ｺﾞｼｯｸM-PRO" panose="020F0600000000000000" pitchFamily="50" charset="-128"/>
              <a:ea typeface="HG丸ｺﾞｼｯｸM-PRO" panose="020F0600000000000000" pitchFamily="50" charset="-128"/>
            </a:endParaRPr>
          </a:p>
          <a:p>
            <a:pPr algn="ctr"/>
            <a:endParaRPr lang="en-US" altLang="ja-JP" sz="2400" b="1" dirty="0">
              <a:latin typeface="+mn-ea"/>
            </a:endParaRPr>
          </a:p>
          <a:p>
            <a:endParaRPr lang="en-US" altLang="ja-JP" dirty="0"/>
          </a:p>
          <a:p>
            <a:endParaRPr lang="ja-JP" altLang="en-US" dirty="0"/>
          </a:p>
        </p:txBody>
      </p:sp>
      <p:cxnSp>
        <p:nvCxnSpPr>
          <p:cNvPr id="39" name="直線矢印コネクタ 38">
            <a:extLst>
              <a:ext uri="{FF2B5EF4-FFF2-40B4-BE49-F238E27FC236}">
                <a16:creationId xmlns:a16="http://schemas.microsoft.com/office/drawing/2014/main" id="{B64A8E7C-24FA-124F-905C-0F531B34A66B}"/>
              </a:ext>
            </a:extLst>
          </p:cNvPr>
          <p:cNvCxnSpPr>
            <a:cxnSpLocks/>
          </p:cNvCxnSpPr>
          <p:nvPr/>
        </p:nvCxnSpPr>
        <p:spPr>
          <a:xfrm>
            <a:off x="8659152" y="6927033"/>
            <a:ext cx="7112" cy="648237"/>
          </a:xfrm>
          <a:prstGeom prst="straightConnector1">
            <a:avLst/>
          </a:prstGeom>
          <a:ln w="38100">
            <a:tailEnd type="triangle"/>
          </a:ln>
          <a:scene3d>
            <a:camera prst="orthographicFront">
              <a:rot lat="0" lon="0" rev="0"/>
            </a:camera>
            <a:lightRig rig="threePt" dir="t"/>
          </a:scene3d>
        </p:spPr>
        <p:style>
          <a:lnRef idx="1">
            <a:schemeClr val="accent1"/>
          </a:lnRef>
          <a:fillRef idx="0">
            <a:schemeClr val="accent1"/>
          </a:fillRef>
          <a:effectRef idx="0">
            <a:schemeClr val="accent1"/>
          </a:effectRef>
          <a:fontRef idx="minor">
            <a:schemeClr val="tx1"/>
          </a:fontRef>
        </p:style>
      </p:cxnSp>
      <p:sp>
        <p:nvSpPr>
          <p:cNvPr id="40" name="四角形: 角を丸くする 39">
            <a:extLst>
              <a:ext uri="{FF2B5EF4-FFF2-40B4-BE49-F238E27FC236}">
                <a16:creationId xmlns:a16="http://schemas.microsoft.com/office/drawing/2014/main" id="{CCA9E09D-365C-BBDB-CE8F-D725E316366B}"/>
              </a:ext>
            </a:extLst>
          </p:cNvPr>
          <p:cNvSpPr>
            <a:spLocks/>
          </p:cNvSpPr>
          <p:nvPr/>
        </p:nvSpPr>
        <p:spPr>
          <a:xfrm>
            <a:off x="6582617" y="10732943"/>
            <a:ext cx="4167293" cy="1981339"/>
          </a:xfrm>
          <a:prstGeom prst="roundRect">
            <a:avLst>
              <a:gd name="adj" fmla="val 10000"/>
            </a:avLst>
          </a:prstGeom>
        </p:spPr>
        <p:style>
          <a:lnRef idx="2">
            <a:schemeClr val="dk1">
              <a:shade val="80000"/>
              <a:hueOff val="0"/>
              <a:satOff val="0"/>
              <a:lumOff val="0"/>
              <a:alphaOff val="0"/>
            </a:schemeClr>
          </a:lnRef>
          <a:fillRef idx="1">
            <a:schemeClr val="lt1">
              <a:hueOff val="0"/>
              <a:satOff val="0"/>
              <a:lumOff val="0"/>
              <a:alphaOff val="0"/>
            </a:schemeClr>
          </a:fillRef>
          <a:effectRef idx="0">
            <a:schemeClr val="lt1">
              <a:hueOff val="0"/>
              <a:satOff val="0"/>
              <a:lumOff val="0"/>
              <a:alphaOff val="0"/>
            </a:schemeClr>
          </a:effectRef>
          <a:fontRef idx="minor">
            <a:schemeClr val="dk1">
              <a:hueOff val="0"/>
              <a:satOff val="0"/>
              <a:lumOff val="0"/>
              <a:alphaOff val="0"/>
            </a:schemeClr>
          </a:fontRef>
        </p:style>
        <p:txBody>
          <a:bodyPr/>
          <a:lstStyle/>
          <a:p>
            <a:pPr algn="ctr"/>
            <a:endParaRPr lang="en-US" altLang="ja-JP" sz="1200" b="1" dirty="0">
              <a:latin typeface="+mn-ea"/>
            </a:endParaRPr>
          </a:p>
          <a:p>
            <a:pPr algn="ctr"/>
            <a:r>
              <a:rPr lang="ja-JP" altLang="en-US" sz="2400" b="1" dirty="0">
                <a:latin typeface="+mn-ea"/>
              </a:rPr>
              <a:t>専門医紹介</a:t>
            </a:r>
            <a:endParaRPr lang="en-US" altLang="ja-JP" sz="2400" b="1" dirty="0">
              <a:latin typeface="+mn-ea"/>
            </a:endParaRPr>
          </a:p>
          <a:p>
            <a:pPr algn="ctr"/>
            <a:endParaRPr lang="en-US" altLang="ja-JP" sz="1200" b="1" dirty="0">
              <a:latin typeface="+mn-ea"/>
            </a:endParaRPr>
          </a:p>
          <a:p>
            <a:r>
              <a:rPr kumimoji="1" lang="ja-JP" altLang="en-US" sz="2000" dirty="0">
                <a:latin typeface="HG丸ｺﾞｼｯｸM-PRO" panose="020F0600000000000000" pitchFamily="50" charset="-128"/>
                <a:ea typeface="HG丸ｺﾞｼｯｸM-PRO" panose="020F0600000000000000" pitchFamily="50" charset="-128"/>
              </a:rPr>
              <a:t>保健所から紹介状をお渡しします。</a:t>
            </a:r>
            <a:endParaRPr kumimoji="1" lang="en-US" altLang="ja-JP" sz="2000" dirty="0">
              <a:latin typeface="HG丸ｺﾞｼｯｸM-PRO" panose="020F0600000000000000" pitchFamily="50" charset="-128"/>
              <a:ea typeface="HG丸ｺﾞｼｯｸM-PRO" panose="020F0600000000000000" pitchFamily="50" charset="-128"/>
            </a:endParaRPr>
          </a:p>
          <a:p>
            <a:pPr algn="ctr"/>
            <a:r>
              <a:rPr kumimoji="1" lang="ja-JP" altLang="en-US" sz="2000" dirty="0">
                <a:latin typeface="HG丸ｺﾞｼｯｸM-PRO" panose="020F0600000000000000" pitchFamily="50" charset="-128"/>
                <a:ea typeface="HG丸ｺﾞｼｯｸM-PRO" panose="020F0600000000000000" pitchFamily="50" charset="-128"/>
              </a:rPr>
              <a:t>なるべく早く受診をお願いします。</a:t>
            </a:r>
            <a:endParaRPr kumimoji="1" lang="en-US" altLang="ja-JP" sz="2000" dirty="0">
              <a:latin typeface="HG丸ｺﾞｼｯｸM-PRO" panose="020F0600000000000000" pitchFamily="50" charset="-128"/>
              <a:ea typeface="HG丸ｺﾞｼｯｸM-PRO" panose="020F0600000000000000" pitchFamily="50" charset="-128"/>
            </a:endParaRPr>
          </a:p>
          <a:p>
            <a:pPr algn="ctr"/>
            <a:r>
              <a:rPr kumimoji="1" lang="ja-JP" altLang="en-US" sz="2000" dirty="0">
                <a:latin typeface="HG丸ｺﾞｼｯｸM-PRO" panose="020F0600000000000000" pitchFamily="50" charset="-128"/>
                <a:ea typeface="HG丸ｺﾞｼｯｸM-PRO" panose="020F0600000000000000" pitchFamily="50" charset="-128"/>
              </a:rPr>
              <a:t>（費用は保険診療です）</a:t>
            </a:r>
            <a:endParaRPr lang="ja-JP" altLang="en-US" dirty="0"/>
          </a:p>
        </p:txBody>
      </p:sp>
      <p:sp>
        <p:nvSpPr>
          <p:cNvPr id="46" name="四角形: 角を丸くする 45">
            <a:extLst>
              <a:ext uri="{FF2B5EF4-FFF2-40B4-BE49-F238E27FC236}">
                <a16:creationId xmlns:a16="http://schemas.microsoft.com/office/drawing/2014/main" id="{89AD8584-3FE5-7CDD-D038-E40D595FF9EE}"/>
              </a:ext>
            </a:extLst>
          </p:cNvPr>
          <p:cNvSpPr>
            <a:spLocks/>
          </p:cNvSpPr>
          <p:nvPr/>
        </p:nvSpPr>
        <p:spPr>
          <a:xfrm>
            <a:off x="788246" y="386887"/>
            <a:ext cx="4167293" cy="2234254"/>
          </a:xfrm>
          <a:prstGeom prst="roundRect">
            <a:avLst>
              <a:gd name="adj" fmla="val 10000"/>
            </a:avLst>
          </a:prstGeom>
        </p:spPr>
        <p:style>
          <a:lnRef idx="2">
            <a:schemeClr val="dk1">
              <a:shade val="80000"/>
              <a:hueOff val="0"/>
              <a:satOff val="0"/>
              <a:lumOff val="0"/>
              <a:alphaOff val="0"/>
            </a:schemeClr>
          </a:lnRef>
          <a:fillRef idx="1">
            <a:schemeClr val="lt1">
              <a:hueOff val="0"/>
              <a:satOff val="0"/>
              <a:lumOff val="0"/>
              <a:alphaOff val="0"/>
            </a:schemeClr>
          </a:fillRef>
          <a:effectRef idx="0">
            <a:schemeClr val="lt1">
              <a:hueOff val="0"/>
              <a:satOff val="0"/>
              <a:lumOff val="0"/>
              <a:alphaOff val="0"/>
            </a:schemeClr>
          </a:effectRef>
          <a:fontRef idx="minor">
            <a:schemeClr val="dk1">
              <a:hueOff val="0"/>
              <a:satOff val="0"/>
              <a:lumOff val="0"/>
              <a:alphaOff val="0"/>
            </a:schemeClr>
          </a:fontRef>
        </p:style>
        <p:txBody>
          <a:bodyPr/>
          <a:lstStyle/>
          <a:p>
            <a:pPr algn="ctr"/>
            <a:endParaRPr lang="en-US" altLang="ja-JP" sz="1200" b="1" dirty="0">
              <a:latin typeface="+mn-ea"/>
            </a:endParaRPr>
          </a:p>
          <a:p>
            <a:pPr algn="ctr"/>
            <a:r>
              <a:rPr lang="ja-JP" altLang="en-US" sz="2400" b="1" dirty="0">
                <a:latin typeface="+mn-ea"/>
              </a:rPr>
              <a:t>健診対象の方</a:t>
            </a:r>
            <a:endParaRPr lang="en-US" altLang="ja-JP" sz="2400" b="1" dirty="0">
              <a:latin typeface="+mn-ea"/>
            </a:endParaRPr>
          </a:p>
          <a:p>
            <a:pPr algn="ctr"/>
            <a:endParaRPr lang="en-US" altLang="ja-JP" sz="1200" b="1" dirty="0">
              <a:latin typeface="+mn-ea"/>
            </a:endParaRPr>
          </a:p>
          <a:p>
            <a:r>
              <a:rPr kumimoji="1" lang="ja-JP" altLang="en-US" sz="2000" dirty="0">
                <a:latin typeface="HG丸ｺﾞｼｯｸM-PRO" panose="020F0600000000000000" pitchFamily="50" charset="-128"/>
                <a:ea typeface="HG丸ｺﾞｼｯｸM-PRO" panose="020F0600000000000000" pitchFamily="50" charset="-128"/>
              </a:rPr>
              <a:t>取りまとめた健診日・会場を確認し、必ず受診をしましょう</a:t>
            </a:r>
            <a:endParaRPr kumimoji="1" lang="en-US" altLang="ja-JP" sz="2000" dirty="0">
              <a:latin typeface="HG丸ｺﾞｼｯｸM-PRO" panose="020F0600000000000000" pitchFamily="50" charset="-128"/>
              <a:ea typeface="HG丸ｺﾞｼｯｸM-PRO" panose="020F0600000000000000" pitchFamily="50" charset="-128"/>
            </a:endParaRPr>
          </a:p>
          <a:p>
            <a:r>
              <a:rPr kumimoji="1" lang="ja-JP" altLang="en-US" sz="2000" dirty="0">
                <a:latin typeface="HG丸ｺﾞｼｯｸM-PRO" panose="020F0600000000000000" pitchFamily="50" charset="-128"/>
                <a:ea typeface="HG丸ｺﾞｼｯｸM-PRO" panose="020F0600000000000000" pitchFamily="50" charset="-128"/>
              </a:rPr>
              <a:t>会場によっては、健診対象者本人が予約を取る必要があります</a:t>
            </a:r>
          </a:p>
        </p:txBody>
      </p:sp>
    </p:spTree>
    <p:extLst>
      <p:ext uri="{BB962C8B-B14F-4D97-AF65-F5344CB8AC3E}">
        <p14:creationId xmlns:p14="http://schemas.microsoft.com/office/powerpoint/2010/main" val="390353144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47675" y="514111"/>
            <a:ext cx="11296650" cy="5141622"/>
          </a:xfrm>
        </p:spPr>
        <p:txBody>
          <a:bodyPr tIns="0" bIns="0">
            <a:normAutofit/>
          </a:bodyPr>
          <a:lstStyle/>
          <a:p>
            <a:pPr>
              <a:lnSpc>
                <a:spcPct val="100000"/>
              </a:lnSpc>
            </a:pPr>
            <a:r>
              <a:rPr lang="ja-JP" altLang="en-US" sz="2400" dirty="0">
                <a:latin typeface="HG丸ｺﾞｼｯｸM-PRO" panose="020F0600000000000000" pitchFamily="50" charset="-128"/>
                <a:ea typeface="HG丸ｺﾞｼｯｸM-PRO" panose="020F0600000000000000" pitchFamily="50" charset="-128"/>
              </a:rPr>
              <a:t>●</a:t>
            </a:r>
            <a:r>
              <a:rPr lang="ja-JP" altLang="en-US" sz="2400" b="1" dirty="0">
                <a:latin typeface="+mn-ea"/>
                <a:ea typeface="+mn-ea"/>
              </a:rPr>
              <a:t>リスト作成について</a:t>
            </a:r>
            <a:br>
              <a:rPr lang="en-US" altLang="ja-JP" sz="2000" dirty="0">
                <a:latin typeface="HG丸ｺﾞｼｯｸM-PRO" panose="020F0600000000000000" pitchFamily="50" charset="-128"/>
                <a:ea typeface="HG丸ｺﾞｼｯｸM-PRO" panose="020F0600000000000000" pitchFamily="50" charset="-128"/>
              </a:rPr>
            </a:br>
            <a:r>
              <a:rPr lang="ja-JP" altLang="en-US" sz="2000" dirty="0">
                <a:latin typeface="HG丸ｺﾞｼｯｸM-PRO" panose="020F0600000000000000" pitchFamily="50" charset="-128"/>
                <a:ea typeface="HG丸ｺﾞｼｯｸM-PRO" panose="020F0600000000000000" pitchFamily="50" charset="-128"/>
              </a:rPr>
              <a:t>接触者健診のためにリスト提出が必要と説明されたら、</a:t>
            </a:r>
            <a:r>
              <a:rPr lang="en-US" altLang="ja-JP" sz="2000" dirty="0">
                <a:latin typeface="HG丸ｺﾞｼｯｸM-PRO" panose="020F0600000000000000" pitchFamily="50" charset="-128"/>
                <a:ea typeface="HG丸ｺﾞｼｯｸM-PRO" panose="020F0600000000000000" pitchFamily="50" charset="-128"/>
              </a:rPr>
              <a:t>4</a:t>
            </a:r>
            <a:r>
              <a:rPr lang="ja-JP" altLang="en-US" sz="2000" dirty="0">
                <a:latin typeface="HG丸ｺﾞｼｯｸM-PRO" panose="020F0600000000000000" pitchFamily="50" charset="-128"/>
                <a:ea typeface="HG丸ｺﾞｼｯｸM-PRO" panose="020F0600000000000000" pitchFamily="50" charset="-128"/>
              </a:rPr>
              <a:t>～</a:t>
            </a:r>
            <a:r>
              <a:rPr lang="en-US" altLang="ja-JP" sz="2000" dirty="0">
                <a:latin typeface="HG丸ｺﾞｼｯｸM-PRO" panose="020F0600000000000000" pitchFamily="50" charset="-128"/>
                <a:ea typeface="HG丸ｺﾞｼｯｸM-PRO" panose="020F0600000000000000" pitchFamily="50" charset="-128"/>
              </a:rPr>
              <a:t>5</a:t>
            </a:r>
            <a:r>
              <a:rPr lang="ja-JP" altLang="en-US" sz="2000" dirty="0">
                <a:latin typeface="HG丸ｺﾞｼｯｸM-PRO" panose="020F0600000000000000" pitchFamily="50" charset="-128"/>
                <a:ea typeface="HG丸ｺﾞｼｯｸM-PRO" panose="020F0600000000000000" pitchFamily="50" charset="-128"/>
              </a:rPr>
              <a:t>ページを参考にリスト作成をお願いします。</a:t>
            </a:r>
            <a:br>
              <a:rPr lang="en-US" altLang="ja-JP" sz="2000" dirty="0">
                <a:latin typeface="HG丸ｺﾞｼｯｸM-PRO" panose="020F0600000000000000" pitchFamily="50" charset="-128"/>
                <a:ea typeface="HG丸ｺﾞｼｯｸM-PRO" panose="020F0600000000000000" pitchFamily="50" charset="-128"/>
              </a:rPr>
            </a:br>
            <a:r>
              <a:rPr lang="ja-JP" altLang="en-US" sz="2000" dirty="0">
                <a:latin typeface="HG丸ｺﾞｼｯｸM-PRO" panose="020F0600000000000000" pitchFamily="50" charset="-128"/>
                <a:ea typeface="HG丸ｺﾞｼｯｸM-PRO" panose="020F0600000000000000" pitchFamily="50" charset="-128"/>
              </a:rPr>
              <a:t>リストや聞き取りの情報から総合的に判断して、接触者健診の対象者と健診の方法を決定します。</a:t>
            </a:r>
            <a:br>
              <a:rPr lang="en-US" altLang="ja-JP" sz="2000" dirty="0">
                <a:latin typeface="HG丸ｺﾞｼｯｸM-PRO" panose="020F0600000000000000" pitchFamily="50" charset="-128"/>
                <a:ea typeface="HG丸ｺﾞｼｯｸM-PRO" panose="020F0600000000000000" pitchFamily="50" charset="-128"/>
              </a:rPr>
            </a:br>
            <a:br>
              <a:rPr lang="en-US" altLang="ja-JP" sz="2000" dirty="0">
                <a:latin typeface="HG丸ｺﾞｼｯｸM-PRO" panose="020F0600000000000000" pitchFamily="50" charset="-128"/>
                <a:ea typeface="HG丸ｺﾞｼｯｸM-PRO" panose="020F0600000000000000" pitchFamily="50" charset="-128"/>
              </a:rPr>
            </a:br>
            <a:r>
              <a:rPr lang="ja-JP" altLang="en-US" sz="2200" dirty="0">
                <a:latin typeface="HG丸ｺﾞｼｯｸM-PRO" panose="020F0600000000000000" pitchFamily="50" charset="-128"/>
                <a:ea typeface="HG丸ｺﾞｼｯｸM-PRO" panose="020F0600000000000000" pitchFamily="50" charset="-128"/>
              </a:rPr>
              <a:t>＜リストの提出方法＞</a:t>
            </a:r>
            <a:br>
              <a:rPr lang="en-US" altLang="ja-JP" sz="2200" dirty="0">
                <a:latin typeface="HG丸ｺﾞｼｯｸM-PRO" panose="020F0600000000000000" pitchFamily="50" charset="-128"/>
                <a:ea typeface="HG丸ｺﾞｼｯｸM-PRO" panose="020F0600000000000000" pitchFamily="50" charset="-128"/>
              </a:rPr>
            </a:br>
            <a:br>
              <a:rPr lang="en-US" altLang="ja-JP" sz="2000" dirty="0">
                <a:solidFill>
                  <a:srgbClr val="FF0000"/>
                </a:solidFill>
                <a:latin typeface="HG丸ｺﾞｼｯｸM-PRO" panose="020F0600000000000000" pitchFamily="50" charset="-128"/>
                <a:ea typeface="HG丸ｺﾞｼｯｸM-PRO" panose="020F0600000000000000" pitchFamily="50" charset="-128"/>
              </a:rPr>
            </a:br>
            <a:r>
              <a:rPr lang="ja-JP" altLang="en-US" sz="2000" b="1" dirty="0">
                <a:latin typeface="+mn-ea"/>
                <a:ea typeface="+mn-ea"/>
              </a:rPr>
              <a:t>●メールにて送付</a:t>
            </a:r>
            <a:r>
              <a:rPr lang="ja-JP" altLang="en-US" sz="2000" dirty="0">
                <a:solidFill>
                  <a:srgbClr val="FF0000"/>
                </a:solidFill>
                <a:latin typeface="HG丸ｺﾞｼｯｸM-PRO" panose="020F0600000000000000" pitchFamily="50" charset="-128"/>
                <a:ea typeface="HG丸ｺﾞｼｯｸM-PRO" panose="020F0600000000000000" pitchFamily="50" charset="-128"/>
              </a:rPr>
              <a:t>（可能な限りメールでのご提出をお願いします）</a:t>
            </a:r>
            <a:br>
              <a:rPr lang="en-US" altLang="ja-JP" sz="2000" dirty="0">
                <a:latin typeface="HG丸ｺﾞｼｯｸM-PRO" panose="020F0600000000000000" pitchFamily="50" charset="-128"/>
                <a:ea typeface="HG丸ｺﾞｼｯｸM-PRO" panose="020F0600000000000000" pitchFamily="50" charset="-128"/>
              </a:rPr>
            </a:br>
            <a:r>
              <a:rPr lang="ja-JP" altLang="en-US" sz="2000" dirty="0">
                <a:latin typeface="HG丸ｺﾞｼｯｸM-PRO" panose="020F0600000000000000" pitchFamily="50" charset="-128"/>
                <a:ea typeface="HG丸ｺﾞｼｯｸM-PRO" panose="020F0600000000000000" pitchFamily="50" charset="-128"/>
              </a:rPr>
              <a:t>　アドレス：</a:t>
            </a:r>
            <a:r>
              <a:rPr lang="en-US" altLang="ja-JP" sz="2000" dirty="0">
                <a:latin typeface="HG丸ｺﾞｼｯｸM-PRO" panose="020F0600000000000000" pitchFamily="50" charset="-128"/>
                <a:ea typeface="HG丸ｺﾞｼｯｸM-PRO" panose="020F0600000000000000" pitchFamily="50" charset="-128"/>
              </a:rPr>
              <a:t>230910</a:t>
            </a:r>
            <a:r>
              <a:rPr lang="ja-JP" altLang="en-US" sz="2000" dirty="0">
                <a:latin typeface="HG丸ｺﾞｼｯｸM-PRO" panose="020F0600000000000000" pitchFamily="50" charset="-128"/>
                <a:ea typeface="HG丸ｺﾞｼｯｸM-PRO" panose="020F0600000000000000" pitchFamily="50" charset="-128"/>
              </a:rPr>
              <a:t>＠</a:t>
            </a:r>
            <a:r>
              <a:rPr lang="en-US" altLang="ja-JP" sz="2000" dirty="0">
                <a:latin typeface="HG丸ｺﾞｼｯｸM-PRO" panose="020F0600000000000000" pitchFamily="50" charset="-128"/>
                <a:ea typeface="HG丸ｺﾞｼｯｸM-PRO" panose="020F0600000000000000" pitchFamily="50" charset="-128"/>
              </a:rPr>
              <a:t>city.koto.lg.jp</a:t>
            </a:r>
            <a:br>
              <a:rPr lang="en-US" altLang="ja-JP" sz="2000" dirty="0">
                <a:latin typeface="HG丸ｺﾞｼｯｸM-PRO" panose="020F0600000000000000" pitchFamily="50" charset="-128"/>
                <a:ea typeface="HG丸ｺﾞｼｯｸM-PRO" panose="020F0600000000000000" pitchFamily="50" charset="-128"/>
              </a:rPr>
            </a:br>
            <a:r>
              <a:rPr lang="ja-JP" altLang="en-US" sz="2000" dirty="0">
                <a:latin typeface="HG丸ｺﾞｼｯｸM-PRO" panose="020F0600000000000000" pitchFamily="50" charset="-128"/>
                <a:ea typeface="HG丸ｺﾞｼｯｸM-PRO" panose="020F0600000000000000" pitchFamily="50" charset="-128"/>
              </a:rPr>
              <a:t>　　　　　　</a:t>
            </a:r>
            <a:r>
              <a:rPr lang="en-US" altLang="ja-JP" sz="2000" dirty="0">
                <a:latin typeface="HG丸ｺﾞｼｯｸM-PRO" panose="020F0600000000000000" pitchFamily="50" charset="-128"/>
                <a:ea typeface="HG丸ｺﾞｼｯｸM-PRO" panose="020F0600000000000000" pitchFamily="50" charset="-128"/>
              </a:rPr>
              <a:t>※</a:t>
            </a:r>
            <a:r>
              <a:rPr lang="ja-JP" altLang="en-US" sz="2000" dirty="0">
                <a:latin typeface="HG丸ｺﾞｼｯｸM-PRO" panose="020F0600000000000000" pitchFamily="50" charset="-128"/>
                <a:ea typeface="HG丸ｺﾞｼｯｸM-PRO" panose="020F0600000000000000" pitchFamily="50" charset="-128"/>
              </a:rPr>
              <a:t>件名に会社名や施設名を入れてください。</a:t>
            </a:r>
            <a:br>
              <a:rPr lang="en-US" altLang="ja-JP" sz="2000" dirty="0">
                <a:latin typeface="HG丸ｺﾞｼｯｸM-PRO" panose="020F0600000000000000" pitchFamily="50" charset="-128"/>
                <a:ea typeface="HG丸ｺﾞｼｯｸM-PRO" panose="020F0600000000000000" pitchFamily="50" charset="-128"/>
              </a:rPr>
            </a:br>
            <a:r>
              <a:rPr lang="ja-JP" altLang="en-US" sz="2000" dirty="0">
                <a:latin typeface="HG丸ｺﾞｼｯｸM-PRO" panose="020F0600000000000000" pitchFamily="50" charset="-128"/>
                <a:ea typeface="HG丸ｺﾞｼｯｸM-PRO" panose="020F0600000000000000" pitchFamily="50" charset="-128"/>
              </a:rPr>
              <a:t>　　　　　　</a:t>
            </a:r>
            <a:r>
              <a:rPr lang="en-US" altLang="ja-JP" sz="2000" dirty="0">
                <a:latin typeface="HG丸ｺﾞｼｯｸM-PRO" panose="020F0600000000000000" pitchFamily="50" charset="-128"/>
                <a:ea typeface="HG丸ｺﾞｼｯｸM-PRO" panose="020F0600000000000000" pitchFamily="50" charset="-128"/>
              </a:rPr>
              <a:t>※</a:t>
            </a:r>
            <a:r>
              <a:rPr lang="ja-JP" altLang="en-US" sz="2000" dirty="0">
                <a:latin typeface="HG丸ｺﾞｼｯｸM-PRO" panose="020F0600000000000000" pitchFamily="50" charset="-128"/>
                <a:ea typeface="HG丸ｺﾞｼｯｸM-PRO" panose="020F0600000000000000" pitchFamily="50" charset="-128"/>
              </a:rPr>
              <a:t>メールの容量は</a:t>
            </a:r>
            <a:r>
              <a:rPr lang="en-US" altLang="ja-JP" sz="2000" dirty="0">
                <a:latin typeface="HG丸ｺﾞｼｯｸM-PRO" panose="020F0600000000000000" pitchFamily="50" charset="-128"/>
                <a:ea typeface="HG丸ｺﾞｼｯｸM-PRO" panose="020F0600000000000000" pitchFamily="50" charset="-128"/>
              </a:rPr>
              <a:t>4MB</a:t>
            </a:r>
            <a:r>
              <a:rPr lang="ja-JP" altLang="en-US" sz="2000" dirty="0">
                <a:latin typeface="HG丸ｺﾞｼｯｸM-PRO" panose="020F0600000000000000" pitchFamily="50" charset="-128"/>
                <a:ea typeface="HG丸ｺﾞｼｯｸM-PRO" panose="020F0600000000000000" pitchFamily="50" charset="-128"/>
              </a:rPr>
              <a:t>以内でお願いします。</a:t>
            </a:r>
            <a:br>
              <a:rPr lang="en-US" altLang="ja-JP" sz="2000" dirty="0">
                <a:latin typeface="HG丸ｺﾞｼｯｸM-PRO" panose="020F0600000000000000" pitchFamily="50" charset="-128"/>
                <a:ea typeface="HG丸ｺﾞｼｯｸM-PRO" panose="020F0600000000000000" pitchFamily="50" charset="-128"/>
              </a:rPr>
            </a:br>
            <a:r>
              <a:rPr lang="ja-JP" altLang="en-US" sz="2000" dirty="0">
                <a:latin typeface="HG丸ｺﾞｼｯｸM-PRO" panose="020F0600000000000000" pitchFamily="50" charset="-128"/>
                <a:ea typeface="HG丸ｺﾞｼｯｸM-PRO" panose="020F0600000000000000" pitchFamily="50" charset="-128"/>
              </a:rPr>
              <a:t>　　　　　　</a:t>
            </a:r>
            <a:r>
              <a:rPr lang="en-US" altLang="ja-JP" sz="2000" dirty="0">
                <a:latin typeface="HG丸ｺﾞｼｯｸM-PRO" panose="020F0600000000000000" pitchFamily="50" charset="-128"/>
                <a:ea typeface="HG丸ｺﾞｼｯｸM-PRO" panose="020F0600000000000000" pitchFamily="50" charset="-128"/>
              </a:rPr>
              <a:t>※</a:t>
            </a:r>
            <a:r>
              <a:rPr lang="ja-JP" altLang="en-US" sz="2000" dirty="0">
                <a:latin typeface="HG丸ｺﾞｼｯｸM-PRO" panose="020F0600000000000000" pitchFamily="50" charset="-128"/>
                <a:ea typeface="HG丸ｺﾞｼｯｸM-PRO" panose="020F0600000000000000" pitchFamily="50" charset="-128"/>
              </a:rPr>
              <a:t>施設内の見取り図があれば添付お願いします。</a:t>
            </a:r>
            <a:br>
              <a:rPr lang="en-US" altLang="ja-JP" sz="2000" dirty="0">
                <a:latin typeface="HG丸ｺﾞｼｯｸM-PRO" panose="020F0600000000000000" pitchFamily="50" charset="-128"/>
                <a:ea typeface="HG丸ｺﾞｼｯｸM-PRO" panose="020F0600000000000000" pitchFamily="50" charset="-128"/>
              </a:rPr>
            </a:br>
            <a:br>
              <a:rPr lang="en-US" altLang="ja-JP" sz="2000" dirty="0">
                <a:latin typeface="HG丸ｺﾞｼｯｸM-PRO" panose="020F0600000000000000" pitchFamily="50" charset="-128"/>
                <a:ea typeface="HG丸ｺﾞｼｯｸM-PRO" panose="020F0600000000000000" pitchFamily="50" charset="-128"/>
              </a:rPr>
            </a:br>
            <a:r>
              <a:rPr lang="ja-JP" altLang="en-US" sz="2000" b="1" dirty="0">
                <a:latin typeface="+mn-ea"/>
                <a:ea typeface="+mn-ea"/>
              </a:rPr>
              <a:t>●</a:t>
            </a:r>
            <a:r>
              <a:rPr lang="en-US" altLang="ja-JP" sz="2000" b="1" dirty="0">
                <a:latin typeface="+mn-ea"/>
                <a:ea typeface="+mn-ea"/>
              </a:rPr>
              <a:t>FAX</a:t>
            </a:r>
            <a:r>
              <a:rPr lang="ja-JP" altLang="en-US" sz="2000" b="1" dirty="0" err="1">
                <a:latin typeface="+mn-ea"/>
                <a:ea typeface="+mn-ea"/>
              </a:rPr>
              <a:t>にて</a:t>
            </a:r>
            <a:r>
              <a:rPr lang="ja-JP" altLang="en-US" sz="2000" b="1" dirty="0">
                <a:latin typeface="+mn-ea"/>
                <a:ea typeface="+mn-ea"/>
              </a:rPr>
              <a:t>送付</a:t>
            </a:r>
            <a:br>
              <a:rPr lang="en-US" altLang="ja-JP" sz="2000" dirty="0">
                <a:latin typeface="HG丸ｺﾞｼｯｸM-PRO" panose="020F0600000000000000" pitchFamily="50" charset="-128"/>
                <a:ea typeface="HG丸ｺﾞｼｯｸM-PRO" panose="020F0600000000000000" pitchFamily="50" charset="-128"/>
              </a:rPr>
            </a:br>
            <a:r>
              <a:rPr lang="ja-JP" altLang="en-US" sz="2000" dirty="0">
                <a:latin typeface="HG丸ｺﾞｼｯｸM-PRO" panose="020F0600000000000000" pitchFamily="50" charset="-128"/>
                <a:ea typeface="HG丸ｺﾞｼｯｸM-PRO" panose="020F0600000000000000" pitchFamily="50" charset="-128"/>
              </a:rPr>
              <a:t>　</a:t>
            </a:r>
            <a:r>
              <a:rPr lang="en-US" altLang="ja-JP" sz="2000" dirty="0">
                <a:latin typeface="HG丸ｺﾞｼｯｸM-PRO" panose="020F0600000000000000" pitchFamily="50" charset="-128"/>
                <a:ea typeface="HG丸ｺﾞｼｯｸM-PRO" panose="020F0600000000000000" pitchFamily="50" charset="-128"/>
              </a:rPr>
              <a:t>FAX</a:t>
            </a:r>
            <a:r>
              <a:rPr lang="ja-JP" altLang="en-US" sz="2000" dirty="0">
                <a:latin typeface="HG丸ｺﾞｼｯｸM-PRO" panose="020F0600000000000000" pitchFamily="50" charset="-128"/>
                <a:ea typeface="HG丸ｺﾞｼｯｸM-PRO" panose="020F0600000000000000" pitchFamily="50" charset="-128"/>
              </a:rPr>
              <a:t>番号：</a:t>
            </a:r>
            <a:r>
              <a:rPr lang="en-US" altLang="ja-JP" sz="2000" dirty="0">
                <a:latin typeface="HG丸ｺﾞｼｯｸM-PRO" panose="020F0600000000000000" pitchFamily="50" charset="-128"/>
                <a:ea typeface="HG丸ｺﾞｼｯｸM-PRO" panose="020F0600000000000000" pitchFamily="50" charset="-128"/>
              </a:rPr>
              <a:t>03</a:t>
            </a:r>
            <a:r>
              <a:rPr lang="ja-JP" altLang="en-US" sz="2000" dirty="0">
                <a:latin typeface="HG丸ｺﾞｼｯｸM-PRO" panose="020F0600000000000000" pitchFamily="50" charset="-128"/>
                <a:ea typeface="HG丸ｺﾞｼｯｸM-PRO" panose="020F0600000000000000" pitchFamily="50" charset="-128"/>
              </a:rPr>
              <a:t>－</a:t>
            </a:r>
            <a:r>
              <a:rPr lang="en-US" altLang="ja-JP" sz="2000" dirty="0">
                <a:latin typeface="HG丸ｺﾞｼｯｸM-PRO" panose="020F0600000000000000" pitchFamily="50" charset="-128"/>
                <a:ea typeface="HG丸ｺﾞｼｯｸM-PRO" panose="020F0600000000000000" pitchFamily="50" charset="-128"/>
              </a:rPr>
              <a:t>3647</a:t>
            </a:r>
            <a:r>
              <a:rPr lang="ja-JP" altLang="en-US" sz="2000" dirty="0">
                <a:latin typeface="HG丸ｺﾞｼｯｸM-PRO" panose="020F0600000000000000" pitchFamily="50" charset="-128"/>
                <a:ea typeface="HG丸ｺﾞｼｯｸM-PRO" panose="020F0600000000000000" pitchFamily="50" charset="-128"/>
              </a:rPr>
              <a:t>－</a:t>
            </a:r>
            <a:r>
              <a:rPr lang="en-US" altLang="ja-JP" sz="2000" dirty="0">
                <a:latin typeface="HG丸ｺﾞｼｯｸM-PRO" panose="020F0600000000000000" pitchFamily="50" charset="-128"/>
                <a:ea typeface="HG丸ｺﾞｼｯｸM-PRO" panose="020F0600000000000000" pitchFamily="50" charset="-128"/>
              </a:rPr>
              <a:t>7068</a:t>
            </a:r>
            <a:endParaRPr kumimoji="1" lang="ja-JP" altLang="en-US" sz="2000" dirty="0">
              <a:latin typeface="HG丸ｺﾞｼｯｸM-PRO" panose="020F0600000000000000" pitchFamily="50" charset="-128"/>
              <a:ea typeface="HG丸ｺﾞｼｯｸM-PRO" panose="020F0600000000000000" pitchFamily="50" charset="-128"/>
            </a:endParaRPr>
          </a:p>
        </p:txBody>
      </p:sp>
      <p:sp>
        <p:nvSpPr>
          <p:cNvPr id="4" name="タイトル 1"/>
          <p:cNvSpPr txBox="1">
            <a:spLocks/>
          </p:cNvSpPr>
          <p:nvPr/>
        </p:nvSpPr>
        <p:spPr>
          <a:xfrm>
            <a:off x="3549904" y="5357300"/>
            <a:ext cx="4431792" cy="1041039"/>
          </a:xfrm>
          <a:prstGeom prst="rect">
            <a:avLst/>
          </a:prstGeom>
        </p:spPr>
        <p:txBody>
          <a:bodyPr vert="horz" lIns="91440" tIns="45720" rIns="91440" bIns="45720" rtlCol="0" anchor="ctr">
            <a:normAutofit/>
          </a:bodyPr>
          <a:lstStyle>
            <a:lvl1pPr algn="l" defTabSz="1219170" rtl="0" eaLnBrk="1" latinLnBrk="0" hangingPunct="1">
              <a:lnSpc>
                <a:spcPct val="90000"/>
              </a:lnSpc>
              <a:spcBef>
                <a:spcPct val="0"/>
              </a:spcBef>
              <a:buNone/>
              <a:defRPr kumimoji="1" sz="5867" kern="1200">
                <a:solidFill>
                  <a:schemeClr val="tx1"/>
                </a:solidFill>
                <a:latin typeface="+mj-lt"/>
                <a:ea typeface="+mj-ea"/>
                <a:cs typeface="+mj-cs"/>
              </a:defRPr>
            </a:lvl1pPr>
          </a:lstStyle>
          <a:p>
            <a:pPr algn="ctr"/>
            <a:r>
              <a:rPr lang="ja-JP" altLang="en-US" sz="2000" dirty="0">
                <a:latin typeface="HG丸ｺﾞｼｯｸM-PRO" panose="020F0600000000000000" pitchFamily="50" charset="-128"/>
                <a:ea typeface="HG丸ｺﾞｼｯｸM-PRO" panose="020F0600000000000000" pitchFamily="50" charset="-128"/>
              </a:rPr>
              <a:t>記入上の注意</a:t>
            </a:r>
          </a:p>
        </p:txBody>
      </p:sp>
      <p:graphicFrame>
        <p:nvGraphicFramePr>
          <p:cNvPr id="5" name="表 4"/>
          <p:cNvGraphicFramePr>
            <a:graphicFrameLocks noGrp="1"/>
          </p:cNvGraphicFramePr>
          <p:nvPr>
            <p:extLst>
              <p:ext uri="{D42A27DB-BD31-4B8C-83A1-F6EECF244321}">
                <p14:modId xmlns:p14="http://schemas.microsoft.com/office/powerpoint/2010/main" val="540962777"/>
              </p:ext>
            </p:extLst>
          </p:nvPr>
        </p:nvGraphicFramePr>
        <p:xfrm>
          <a:off x="1389888" y="6384941"/>
          <a:ext cx="8751824" cy="8681967"/>
        </p:xfrm>
        <a:graphic>
          <a:graphicData uri="http://schemas.openxmlformats.org/drawingml/2006/table">
            <a:tbl>
              <a:tblPr firstRow="1" bandRow="1">
                <a:tableStyleId>{5C22544A-7EE6-4342-B048-85BDC9FD1C3A}</a:tableStyleId>
              </a:tblPr>
              <a:tblGrid>
                <a:gridCol w="1928299">
                  <a:extLst>
                    <a:ext uri="{9D8B030D-6E8A-4147-A177-3AD203B41FA5}">
                      <a16:colId xmlns:a16="http://schemas.microsoft.com/office/drawing/2014/main" val="1668387995"/>
                    </a:ext>
                  </a:extLst>
                </a:gridCol>
                <a:gridCol w="6823525">
                  <a:extLst>
                    <a:ext uri="{9D8B030D-6E8A-4147-A177-3AD203B41FA5}">
                      <a16:colId xmlns:a16="http://schemas.microsoft.com/office/drawing/2014/main" val="406896668"/>
                    </a:ext>
                  </a:extLst>
                </a:gridCol>
              </a:tblGrid>
              <a:tr h="508130">
                <a:tc>
                  <a:txBody>
                    <a:bodyPr/>
                    <a:lstStyle/>
                    <a:p>
                      <a:r>
                        <a:rPr kumimoji="1" lang="ja-JP" altLang="en-US" sz="1800" dirty="0">
                          <a:latin typeface="HG丸ｺﾞｼｯｸM-PRO" panose="020F0600000000000000" pitchFamily="50" charset="-128"/>
                          <a:ea typeface="HG丸ｺﾞｼｯｸM-PRO" panose="020F0600000000000000" pitchFamily="50" charset="-128"/>
                        </a:rPr>
                        <a:t>項目</a:t>
                      </a:r>
                    </a:p>
                  </a:txBody>
                  <a:tcPr/>
                </a:tc>
                <a:tc>
                  <a:txBody>
                    <a:bodyPr/>
                    <a:lstStyle/>
                    <a:p>
                      <a:r>
                        <a:rPr kumimoji="1" lang="ja-JP" altLang="en-US" sz="1800" dirty="0">
                          <a:latin typeface="HG丸ｺﾞｼｯｸM-PRO" panose="020F0600000000000000" pitchFamily="50" charset="-128"/>
                          <a:ea typeface="HG丸ｺﾞｼｯｸM-PRO" panose="020F0600000000000000" pitchFamily="50" charset="-128"/>
                        </a:rPr>
                        <a:t>内容</a:t>
                      </a:r>
                    </a:p>
                  </a:txBody>
                  <a:tcPr/>
                </a:tc>
                <a:extLst>
                  <a:ext uri="{0D108BD9-81ED-4DB2-BD59-A6C34878D82A}">
                    <a16:rowId xmlns:a16="http://schemas.microsoft.com/office/drawing/2014/main" val="494746682"/>
                  </a:ext>
                </a:extLst>
              </a:tr>
              <a:tr h="696753">
                <a:tc>
                  <a:txBody>
                    <a:bodyPr/>
                    <a:lstStyle/>
                    <a:p>
                      <a:r>
                        <a:rPr kumimoji="1" lang="ja-JP" altLang="en-US" sz="1800" dirty="0">
                          <a:latin typeface="HG丸ｺﾞｼｯｸM-PRO" panose="020F0600000000000000" pitchFamily="50" charset="-128"/>
                          <a:ea typeface="HG丸ｺﾞｼｯｸM-PRO" panose="020F0600000000000000" pitchFamily="50" charset="-128"/>
                        </a:rPr>
                        <a:t>氏名</a:t>
                      </a:r>
                    </a:p>
                  </a:txBody>
                  <a:tcPr/>
                </a:tc>
                <a:tc rowSpan="3">
                  <a:txBody>
                    <a:bodyPr/>
                    <a:lstStyle/>
                    <a:p>
                      <a:endParaRPr kumimoji="1" lang="en-US" altLang="ja-JP" sz="1800" strike="noStrike" dirty="0">
                        <a:solidFill>
                          <a:srgbClr val="FF0000"/>
                        </a:solidFill>
                        <a:latin typeface="HG丸ｺﾞｼｯｸM-PRO" panose="020F0600000000000000" pitchFamily="50" charset="-128"/>
                        <a:ea typeface="HG丸ｺﾞｼｯｸM-PRO" panose="020F0600000000000000" pitchFamily="50" charset="-128"/>
                      </a:endParaRPr>
                    </a:p>
                    <a:p>
                      <a:endParaRPr kumimoji="1" lang="en-US" altLang="ja-JP" sz="1800" strike="noStrike" dirty="0">
                        <a:solidFill>
                          <a:srgbClr val="FF0000"/>
                        </a:solidFill>
                        <a:latin typeface="HG丸ｺﾞｼｯｸM-PRO" panose="020F0600000000000000" pitchFamily="50" charset="-128"/>
                        <a:ea typeface="HG丸ｺﾞｼｯｸM-PRO" panose="020F0600000000000000" pitchFamily="50" charset="-128"/>
                      </a:endParaRPr>
                    </a:p>
                    <a:p>
                      <a:r>
                        <a:rPr kumimoji="1" lang="ja-JP" altLang="en-US" sz="1800" strike="noStrike" dirty="0">
                          <a:solidFill>
                            <a:schemeClr val="tx1"/>
                          </a:solidFill>
                          <a:latin typeface="HG丸ｺﾞｼｯｸM-PRO" panose="020F0600000000000000" pitchFamily="50" charset="-128"/>
                          <a:ea typeface="HG丸ｺﾞｼｯｸM-PRO" panose="020F0600000000000000" pitchFamily="50" charset="-128"/>
                        </a:rPr>
                        <a:t>健診以外の目的では使用しませんので、</a:t>
                      </a:r>
                      <a:endParaRPr kumimoji="1" lang="en-US" altLang="ja-JP" sz="1800" strike="noStrike" dirty="0">
                        <a:solidFill>
                          <a:schemeClr val="tx1"/>
                        </a:solidFill>
                        <a:latin typeface="HG丸ｺﾞｼｯｸM-PRO" panose="020F0600000000000000" pitchFamily="50" charset="-128"/>
                        <a:ea typeface="HG丸ｺﾞｼｯｸM-PRO" panose="020F0600000000000000" pitchFamily="50" charset="-128"/>
                      </a:endParaRPr>
                    </a:p>
                    <a:p>
                      <a:r>
                        <a:rPr kumimoji="1" lang="ja-JP" altLang="en-US" sz="1800" strike="noStrike" dirty="0">
                          <a:solidFill>
                            <a:schemeClr val="tx1"/>
                          </a:solidFill>
                          <a:latin typeface="HG丸ｺﾞｼｯｸM-PRO" panose="020F0600000000000000" pitchFamily="50" charset="-128"/>
                          <a:ea typeface="HG丸ｺﾞｼｯｸM-PRO" panose="020F0600000000000000" pitchFamily="50" charset="-128"/>
                        </a:rPr>
                        <a:t>ご記入をお願いします。</a:t>
                      </a:r>
                      <a:endParaRPr kumimoji="1" lang="en-US" altLang="ja-JP" sz="1800" strike="noStrike" dirty="0">
                        <a:solidFill>
                          <a:schemeClr val="tx1"/>
                        </a:solidFill>
                        <a:latin typeface="HG丸ｺﾞｼｯｸM-PRO" panose="020F0600000000000000" pitchFamily="50" charset="-128"/>
                        <a:ea typeface="HG丸ｺﾞｼｯｸM-PRO" panose="020F0600000000000000" pitchFamily="50" charset="-128"/>
                      </a:endParaRPr>
                    </a:p>
                  </a:txBody>
                  <a:tcPr/>
                </a:tc>
                <a:extLst>
                  <a:ext uri="{0D108BD9-81ED-4DB2-BD59-A6C34878D82A}">
                    <a16:rowId xmlns:a16="http://schemas.microsoft.com/office/drawing/2014/main" val="503582980"/>
                  </a:ext>
                </a:extLst>
              </a:tr>
              <a:tr h="569216">
                <a:tc>
                  <a:txBody>
                    <a:bodyPr/>
                    <a:lstStyle/>
                    <a:p>
                      <a:r>
                        <a:rPr kumimoji="1" lang="ja-JP" altLang="en-US" sz="1800" dirty="0">
                          <a:latin typeface="HG丸ｺﾞｼｯｸM-PRO" panose="020F0600000000000000" pitchFamily="50" charset="-128"/>
                          <a:ea typeface="HG丸ｺﾞｼｯｸM-PRO" panose="020F0600000000000000" pitchFamily="50" charset="-128"/>
                        </a:rPr>
                        <a:t>生年月日・年齢</a:t>
                      </a:r>
                    </a:p>
                  </a:txBody>
                  <a:tcPr/>
                </a:tc>
                <a:tc vMerge="1">
                  <a:txBody>
                    <a:bodyPr/>
                    <a:lstStyle/>
                    <a:p>
                      <a:endParaRPr/>
                    </a:p>
                  </a:txBody>
                  <a:tcPr/>
                </a:tc>
                <a:extLst>
                  <a:ext uri="{0D108BD9-81ED-4DB2-BD59-A6C34878D82A}">
                    <a16:rowId xmlns:a16="http://schemas.microsoft.com/office/drawing/2014/main" val="1944258354"/>
                  </a:ext>
                </a:extLst>
              </a:tr>
              <a:tr h="508130">
                <a:tc>
                  <a:txBody>
                    <a:bodyPr/>
                    <a:lstStyle/>
                    <a:p>
                      <a:r>
                        <a:rPr kumimoji="1" lang="ja-JP" altLang="en-US" sz="1800" dirty="0">
                          <a:latin typeface="HG丸ｺﾞｼｯｸM-PRO" panose="020F0600000000000000" pitchFamily="50" charset="-128"/>
                          <a:ea typeface="HG丸ｺﾞｼｯｸM-PRO" panose="020F0600000000000000" pitchFamily="50" charset="-128"/>
                        </a:rPr>
                        <a:t>住所地</a:t>
                      </a:r>
                    </a:p>
                  </a:txBody>
                  <a:tcPr/>
                </a:tc>
                <a:tc vMerge="1">
                  <a:txBody>
                    <a:bodyPr/>
                    <a:lstStyle/>
                    <a:p>
                      <a:endParaRPr dirty="0"/>
                    </a:p>
                  </a:txBody>
                  <a:tcPr/>
                </a:tc>
                <a:extLst>
                  <a:ext uri="{0D108BD9-81ED-4DB2-BD59-A6C34878D82A}">
                    <a16:rowId xmlns:a16="http://schemas.microsoft.com/office/drawing/2014/main" val="2953791389"/>
                  </a:ext>
                </a:extLst>
              </a:tr>
              <a:tr h="995362">
                <a:tc>
                  <a:txBody>
                    <a:bodyPr/>
                    <a:lstStyle/>
                    <a:p>
                      <a:r>
                        <a:rPr kumimoji="1" lang="ja-JP" altLang="en-US" sz="1800" dirty="0">
                          <a:latin typeface="HG丸ｺﾞｼｯｸM-PRO" panose="020F0600000000000000" pitchFamily="50" charset="-128"/>
                          <a:ea typeface="HG丸ｺﾞｼｯｸM-PRO" panose="020F0600000000000000" pitchFamily="50" charset="-128"/>
                        </a:rPr>
                        <a:t>接触期間</a:t>
                      </a:r>
                      <a:endParaRPr kumimoji="1" lang="en-US" altLang="ja-JP" sz="1800" dirty="0">
                        <a:latin typeface="HG丸ｺﾞｼｯｸM-PRO" panose="020F0600000000000000" pitchFamily="50" charset="-128"/>
                        <a:ea typeface="HG丸ｺﾞｼｯｸM-PRO" panose="020F0600000000000000" pitchFamily="50" charset="-128"/>
                      </a:endParaRPr>
                    </a:p>
                    <a:p>
                      <a:r>
                        <a:rPr kumimoji="1" lang="ja-JP" altLang="en-US" sz="1800" dirty="0">
                          <a:latin typeface="HG丸ｺﾞｼｯｸM-PRO" panose="020F0600000000000000" pitchFamily="50" charset="-128"/>
                          <a:ea typeface="HG丸ｺﾞｼｯｸM-PRO" panose="020F0600000000000000" pitchFamily="50" charset="-128"/>
                        </a:rPr>
                        <a:t>時間や日数</a:t>
                      </a:r>
                    </a:p>
                  </a:txBody>
                  <a:tcPr/>
                </a:tc>
                <a:tc>
                  <a:txBody>
                    <a:bodyPr/>
                    <a:lstStyle/>
                    <a:p>
                      <a:r>
                        <a:rPr kumimoji="1" lang="ja-JP" altLang="en-US" sz="1800" dirty="0">
                          <a:latin typeface="HG丸ｺﾞｼｯｸM-PRO" panose="020F0600000000000000" pitchFamily="50" charset="-128"/>
                          <a:ea typeface="HG丸ｺﾞｼｯｸM-PRO" panose="020F0600000000000000" pitchFamily="50" charset="-128"/>
                        </a:rPr>
                        <a:t>保健所より指定された期間で接触した積算時間をご記入ください。勤務状況で特記する内容もご記入ください。</a:t>
                      </a:r>
                      <a:endParaRPr kumimoji="1" lang="en-US" altLang="ja-JP" sz="1800" dirty="0">
                        <a:latin typeface="HG丸ｺﾞｼｯｸM-PRO" panose="020F0600000000000000" pitchFamily="50" charset="-128"/>
                        <a:ea typeface="HG丸ｺﾞｼｯｸM-PRO" panose="020F0600000000000000" pitchFamily="50" charset="-128"/>
                      </a:endParaRPr>
                    </a:p>
                    <a:p>
                      <a:r>
                        <a:rPr kumimoji="1" lang="ja-JP" altLang="en-US" sz="1800" dirty="0">
                          <a:latin typeface="HG丸ｺﾞｼｯｸM-PRO" panose="020F0600000000000000" pitchFamily="50" charset="-128"/>
                          <a:ea typeface="HG丸ｺﾞｼｯｸM-PRO" panose="020F0600000000000000" pitchFamily="50" charset="-128"/>
                        </a:rPr>
                        <a:t>例：パート週</a:t>
                      </a:r>
                      <a:r>
                        <a:rPr kumimoji="1" lang="en-US" altLang="ja-JP" sz="1800" dirty="0">
                          <a:latin typeface="HG丸ｺﾞｼｯｸM-PRO" panose="020F0600000000000000" pitchFamily="50" charset="-128"/>
                          <a:ea typeface="HG丸ｺﾞｼｯｸM-PRO" panose="020F0600000000000000" pitchFamily="50" charset="-128"/>
                        </a:rPr>
                        <a:t>3</a:t>
                      </a:r>
                      <a:endParaRPr kumimoji="1" lang="ja-JP" altLang="en-US" sz="1800" dirty="0">
                        <a:latin typeface="HG丸ｺﾞｼｯｸM-PRO" panose="020F0600000000000000" pitchFamily="50" charset="-128"/>
                        <a:ea typeface="HG丸ｺﾞｼｯｸM-PRO" panose="020F0600000000000000" pitchFamily="50" charset="-128"/>
                      </a:endParaRPr>
                    </a:p>
                  </a:txBody>
                  <a:tcPr/>
                </a:tc>
                <a:extLst>
                  <a:ext uri="{0D108BD9-81ED-4DB2-BD59-A6C34878D82A}">
                    <a16:rowId xmlns:a16="http://schemas.microsoft.com/office/drawing/2014/main" val="382556153"/>
                  </a:ext>
                </a:extLst>
              </a:tr>
              <a:tr h="743948">
                <a:tc>
                  <a:txBody>
                    <a:bodyPr/>
                    <a:lstStyle/>
                    <a:p>
                      <a:r>
                        <a:rPr kumimoji="1" lang="ja-JP" altLang="en-US" sz="1800" dirty="0">
                          <a:latin typeface="HG丸ｺﾞｼｯｸM-PRO" panose="020F0600000000000000" pitchFamily="50" charset="-128"/>
                          <a:ea typeface="HG丸ｺﾞｼｯｸM-PRO" panose="020F0600000000000000" pitchFamily="50" charset="-128"/>
                        </a:rPr>
                        <a:t>接触状況</a:t>
                      </a:r>
                    </a:p>
                  </a:txBody>
                  <a:tcPr/>
                </a:tc>
                <a:tc>
                  <a:txBody>
                    <a:bodyPr/>
                    <a:lstStyle/>
                    <a:p>
                      <a:r>
                        <a:rPr kumimoji="1" lang="ja-JP" altLang="en-US" sz="1800" dirty="0">
                          <a:latin typeface="HG丸ｺﾞｼｯｸM-PRO" panose="020F0600000000000000" pitchFamily="50" charset="-128"/>
                          <a:ea typeface="HG丸ｺﾞｼｯｸM-PRO" panose="020F0600000000000000" pitchFamily="50" charset="-128"/>
                        </a:rPr>
                        <a:t>出来るだけ具体的にご記入ください。</a:t>
                      </a:r>
                      <a:endParaRPr kumimoji="1" lang="en-US" altLang="ja-JP" sz="1800" dirty="0">
                        <a:latin typeface="HG丸ｺﾞｼｯｸM-PRO" panose="020F0600000000000000" pitchFamily="50" charset="-128"/>
                        <a:ea typeface="HG丸ｺﾞｼｯｸM-PRO" panose="020F0600000000000000" pitchFamily="50" charset="-128"/>
                      </a:endParaRPr>
                    </a:p>
                    <a:p>
                      <a:r>
                        <a:rPr kumimoji="1" lang="ja-JP" altLang="en-US" sz="1800" dirty="0">
                          <a:latin typeface="HG丸ｺﾞｼｯｸM-PRO" panose="020F0600000000000000" pitchFamily="50" charset="-128"/>
                          <a:ea typeface="HG丸ｺﾞｼｯｸM-PRO" panose="020F0600000000000000" pitchFamily="50" charset="-128"/>
                        </a:rPr>
                        <a:t>例：昼休憩、車の同乗</a:t>
                      </a:r>
                    </a:p>
                  </a:txBody>
                  <a:tcPr/>
                </a:tc>
                <a:extLst>
                  <a:ext uri="{0D108BD9-81ED-4DB2-BD59-A6C34878D82A}">
                    <a16:rowId xmlns:a16="http://schemas.microsoft.com/office/drawing/2014/main" val="1468454995"/>
                  </a:ext>
                </a:extLst>
              </a:tr>
              <a:tr h="1891188">
                <a:tc>
                  <a:txBody>
                    <a:bodyPr/>
                    <a:lstStyle/>
                    <a:p>
                      <a:r>
                        <a:rPr kumimoji="1" lang="ja-JP" altLang="en-US" sz="1800" dirty="0">
                          <a:solidFill>
                            <a:schemeClr val="tx1"/>
                          </a:solidFill>
                          <a:latin typeface="HG丸ｺﾞｼｯｸM-PRO" panose="020F0600000000000000" pitchFamily="50" charset="-128"/>
                          <a:ea typeface="HG丸ｺﾞｼｯｸM-PRO" panose="020F0600000000000000" pitchFamily="50" charset="-128"/>
                        </a:rPr>
                        <a:t>治療中の病気</a:t>
                      </a:r>
                    </a:p>
                  </a:txBody>
                  <a:tcPr/>
                </a:tc>
                <a:tc>
                  <a:txBody>
                    <a:bodyPr/>
                    <a:lstStyle/>
                    <a:p>
                      <a:r>
                        <a:rPr kumimoji="1" lang="ja-JP" altLang="en-US" sz="1800" dirty="0">
                          <a:solidFill>
                            <a:schemeClr val="tx1"/>
                          </a:solidFill>
                          <a:latin typeface="HG丸ｺﾞｼｯｸM-PRO" panose="020F0600000000000000" pitchFamily="50" charset="-128"/>
                          <a:ea typeface="HG丸ｺﾞｼｯｸM-PRO" panose="020F0600000000000000" pitchFamily="50" charset="-128"/>
                        </a:rPr>
                        <a:t>特に下記のような病気がある場合、可能な範囲で治療状況などをご記入ください。</a:t>
                      </a:r>
                      <a:endParaRPr kumimoji="1" lang="en-US" altLang="ja-JP" sz="1800" dirty="0">
                        <a:solidFill>
                          <a:schemeClr val="tx1"/>
                        </a:solidFill>
                        <a:latin typeface="HG丸ｺﾞｼｯｸM-PRO" panose="020F0600000000000000" pitchFamily="50" charset="-128"/>
                        <a:ea typeface="HG丸ｺﾞｼｯｸM-PRO" panose="020F0600000000000000" pitchFamily="50" charset="-128"/>
                      </a:endParaRPr>
                    </a:p>
                    <a:p>
                      <a:r>
                        <a:rPr kumimoji="1" lang="ja-JP" altLang="en-US" sz="1800" dirty="0">
                          <a:solidFill>
                            <a:schemeClr val="tx1"/>
                          </a:solidFill>
                          <a:latin typeface="HG丸ｺﾞｼｯｸM-PRO" panose="020F0600000000000000" pitchFamily="50" charset="-128"/>
                          <a:ea typeface="HG丸ｺﾞｼｯｸM-PRO" panose="020F0600000000000000" pitchFamily="50" charset="-128"/>
                        </a:rPr>
                        <a:t>例</a:t>
                      </a:r>
                      <a:endParaRPr kumimoji="1" lang="en-US" altLang="ja-JP" sz="1800" dirty="0">
                        <a:solidFill>
                          <a:schemeClr val="tx1"/>
                        </a:solidFill>
                        <a:latin typeface="HG丸ｺﾞｼｯｸM-PRO" panose="020F0600000000000000" pitchFamily="50" charset="-128"/>
                        <a:ea typeface="HG丸ｺﾞｼｯｸM-PRO" panose="020F0600000000000000" pitchFamily="50" charset="-128"/>
                      </a:endParaRPr>
                    </a:p>
                    <a:p>
                      <a:r>
                        <a:rPr kumimoji="1" lang="ja-JP" altLang="en-US" sz="1800" dirty="0">
                          <a:solidFill>
                            <a:schemeClr val="tx1"/>
                          </a:solidFill>
                          <a:latin typeface="HG丸ｺﾞｼｯｸM-PRO" panose="020F0600000000000000" pitchFamily="50" charset="-128"/>
                          <a:ea typeface="HG丸ｺﾞｼｯｸM-PRO" panose="020F0600000000000000" pitchFamily="50" charset="-128"/>
                        </a:rPr>
                        <a:t>免疫不全疾患（ＨＩＶ等）・管理不良の糖尿病・抗がん剤、免疫抑制剤、副腎皮質ホルモンなどの薬剤治療を受けている方・臓器移植、腎透析、胃切除を受けているなど</a:t>
                      </a:r>
                    </a:p>
                  </a:txBody>
                  <a:tcPr/>
                </a:tc>
                <a:extLst>
                  <a:ext uri="{0D108BD9-81ED-4DB2-BD59-A6C34878D82A}">
                    <a16:rowId xmlns:a16="http://schemas.microsoft.com/office/drawing/2014/main" val="2819604320"/>
                  </a:ext>
                </a:extLst>
              </a:tr>
              <a:tr h="728469">
                <a:tc>
                  <a:txBody>
                    <a:bodyPr/>
                    <a:lstStyle/>
                    <a:p>
                      <a:r>
                        <a:rPr kumimoji="1" lang="ja-JP" altLang="en-US" sz="1800" dirty="0">
                          <a:latin typeface="HG丸ｺﾞｼｯｸM-PRO" panose="020F0600000000000000" pitchFamily="50" charset="-128"/>
                          <a:ea typeface="HG丸ｺﾞｼｯｸM-PRO" panose="020F0600000000000000" pitchFamily="50" charset="-128"/>
                        </a:rPr>
                        <a:t>最近の胸部レントゲン検査</a:t>
                      </a:r>
                    </a:p>
                  </a:txBody>
                  <a:tcPr/>
                </a:tc>
                <a:tc>
                  <a:txBody>
                    <a:bodyPr/>
                    <a:lstStyle/>
                    <a:p>
                      <a:r>
                        <a:rPr kumimoji="1" lang="ja-JP" altLang="en-US" sz="1800" dirty="0">
                          <a:latin typeface="HG丸ｺﾞｼｯｸM-PRO" panose="020F0600000000000000" pitchFamily="50" charset="-128"/>
                          <a:ea typeface="HG丸ｺﾞｼｯｸM-PRO" panose="020F0600000000000000" pitchFamily="50" charset="-128"/>
                        </a:rPr>
                        <a:t>直近の胸部レントゲン検査結果について、撮影日とその結果をご記入ください</a:t>
                      </a:r>
                    </a:p>
                  </a:txBody>
                  <a:tcPr/>
                </a:tc>
                <a:extLst>
                  <a:ext uri="{0D108BD9-81ED-4DB2-BD59-A6C34878D82A}">
                    <a16:rowId xmlns:a16="http://schemas.microsoft.com/office/drawing/2014/main" val="2851871666"/>
                  </a:ext>
                </a:extLst>
              </a:tr>
              <a:tr h="779293">
                <a:tc>
                  <a:txBody>
                    <a:bodyPr/>
                    <a:lstStyle/>
                    <a:p>
                      <a:r>
                        <a:rPr kumimoji="1" lang="ja-JP" altLang="en-US" sz="1800" dirty="0">
                          <a:latin typeface="HG丸ｺﾞｼｯｸM-PRO" panose="020F0600000000000000" pitchFamily="50" charset="-128"/>
                          <a:ea typeface="HG丸ｺﾞｼｯｸM-PRO" panose="020F0600000000000000" pitchFamily="50" charset="-128"/>
                        </a:rPr>
                        <a:t>結核の既往</a:t>
                      </a:r>
                    </a:p>
                    <a:p>
                      <a:endParaRPr kumimoji="1" lang="ja-JP" altLang="en-US" sz="1800" dirty="0">
                        <a:latin typeface="HG丸ｺﾞｼｯｸM-PRO" panose="020F0600000000000000" pitchFamily="50" charset="-128"/>
                        <a:ea typeface="HG丸ｺﾞｼｯｸM-PRO" panose="020F0600000000000000" pitchFamily="50" charset="-128"/>
                      </a:endParaRPr>
                    </a:p>
                  </a:txBody>
                  <a:tcPr/>
                </a:tc>
                <a:tc>
                  <a:txBody>
                    <a:bodyPr/>
                    <a:lstStyle/>
                    <a:p>
                      <a:r>
                        <a:rPr kumimoji="1" lang="ja-JP" altLang="en-US" sz="1800" dirty="0">
                          <a:latin typeface="HG丸ｺﾞｼｯｸM-PRO" panose="020F0600000000000000" pitchFamily="50" charset="-128"/>
                          <a:ea typeface="HG丸ｺﾞｼｯｸM-PRO" panose="020F0600000000000000" pitchFamily="50" charset="-128"/>
                        </a:rPr>
                        <a:t>結核治療歴があれば、こちらにご記入ください。</a:t>
                      </a:r>
                    </a:p>
                    <a:p>
                      <a:endParaRPr kumimoji="1" lang="ja-JP" altLang="en-US" sz="1800" dirty="0">
                        <a:latin typeface="HG丸ｺﾞｼｯｸM-PRO" panose="020F0600000000000000" pitchFamily="50" charset="-128"/>
                        <a:ea typeface="HG丸ｺﾞｼｯｸM-PRO" panose="020F0600000000000000" pitchFamily="50" charset="-128"/>
                      </a:endParaRPr>
                    </a:p>
                  </a:txBody>
                  <a:tcPr/>
                </a:tc>
                <a:extLst>
                  <a:ext uri="{0D108BD9-81ED-4DB2-BD59-A6C34878D82A}">
                    <a16:rowId xmlns:a16="http://schemas.microsoft.com/office/drawing/2014/main" val="3097093393"/>
                  </a:ext>
                </a:extLst>
              </a:tr>
              <a:tr h="1261478">
                <a:tc gridSpan="2">
                  <a:txBody>
                    <a:bodyP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1" lang="en-US" altLang="ja-JP" sz="1800" dirty="0">
                        <a:latin typeface="HG丸ｺﾞｼｯｸM-PRO" panose="020F0600000000000000" pitchFamily="50" charset="-128"/>
                        <a:ea typeface="HG丸ｺﾞｼｯｸM-PRO" panose="020F0600000000000000" pitchFamily="50" charset="-128"/>
                      </a:endParaRPr>
                    </a:p>
                    <a:p>
                      <a:pPr marL="0" marR="0" lvl="0" indent="0" algn="l" defTabSz="1219170" rtl="0" eaLnBrk="1" fontAlgn="auto" latinLnBrk="0" hangingPunct="1">
                        <a:lnSpc>
                          <a:spcPct val="100000"/>
                        </a:lnSpc>
                        <a:spcBef>
                          <a:spcPts val="0"/>
                        </a:spcBef>
                        <a:spcAft>
                          <a:spcPts val="0"/>
                        </a:spcAft>
                        <a:buClrTx/>
                        <a:buSzTx/>
                        <a:buFontTx/>
                        <a:buNone/>
                        <a:tabLst/>
                        <a:defRPr/>
                      </a:pPr>
                      <a:r>
                        <a:rPr kumimoji="1" lang="en-US" altLang="ja-JP" sz="1800" dirty="0">
                          <a:latin typeface="HG丸ｺﾞｼｯｸM-PRO" panose="020F0600000000000000" pitchFamily="50" charset="-128"/>
                          <a:ea typeface="HG丸ｺﾞｼｯｸM-PRO" panose="020F0600000000000000" pitchFamily="50" charset="-128"/>
                        </a:rPr>
                        <a:t>※</a:t>
                      </a:r>
                      <a:r>
                        <a:rPr kumimoji="1" lang="ja-JP" altLang="en-US" sz="1800" dirty="0">
                          <a:latin typeface="HG丸ｺﾞｼｯｸM-PRO" panose="020F0600000000000000" pitchFamily="50" charset="-128"/>
                          <a:ea typeface="HG丸ｺﾞｼｯｸM-PRO" panose="020F0600000000000000" pitchFamily="50" charset="-128"/>
                        </a:rPr>
                        <a:t>現在の体調を確認し、</a:t>
                      </a:r>
                      <a:r>
                        <a:rPr kumimoji="1" lang="en-US" altLang="ja-JP" sz="1800" dirty="0">
                          <a:latin typeface="HG丸ｺﾞｼｯｸM-PRO" panose="020F0600000000000000" pitchFamily="50" charset="-128"/>
                          <a:ea typeface="HG丸ｺﾞｼｯｸM-PRO" panose="020F0600000000000000" pitchFamily="50" charset="-128"/>
                        </a:rPr>
                        <a:t>2</a:t>
                      </a:r>
                      <a:r>
                        <a:rPr kumimoji="1" lang="ja-JP" altLang="en-US" sz="1800" dirty="0">
                          <a:latin typeface="HG丸ｺﾞｼｯｸM-PRO" panose="020F0600000000000000" pitchFamily="50" charset="-128"/>
                          <a:ea typeface="HG丸ｺﾞｼｯｸM-PRO" panose="020F0600000000000000" pitchFamily="50" charset="-128"/>
                        </a:rPr>
                        <a:t>週間以上の咳・痰・発熱などの症状がある場合には、健診を待たず、受診をするようにお伝えください。</a:t>
                      </a:r>
                    </a:p>
                  </a:txBody>
                  <a:tcPr/>
                </a:tc>
                <a:tc hMerge="1">
                  <a:txBody>
                    <a:bodyPr/>
                    <a:lstStyle/>
                    <a:p>
                      <a:endParaRPr kumimoji="1" lang="ja-JP" altLang="en-US" sz="1800" dirty="0">
                        <a:latin typeface="HG丸ｺﾞｼｯｸM-PRO" panose="020F0600000000000000" pitchFamily="50" charset="-128"/>
                        <a:ea typeface="HG丸ｺﾞｼｯｸM-PRO" panose="020F0600000000000000" pitchFamily="50" charset="-128"/>
                      </a:endParaRPr>
                    </a:p>
                  </a:txBody>
                  <a:tcPr/>
                </a:tc>
                <a:extLst>
                  <a:ext uri="{0D108BD9-81ED-4DB2-BD59-A6C34878D82A}">
                    <a16:rowId xmlns:a16="http://schemas.microsoft.com/office/drawing/2014/main" val="1700318639"/>
                  </a:ext>
                </a:extLst>
              </a:tr>
            </a:tbl>
          </a:graphicData>
        </a:graphic>
      </p:graphicFrame>
      <p:sp>
        <p:nvSpPr>
          <p:cNvPr id="3" name="スライド番号プレースホルダー 2">
            <a:extLst>
              <a:ext uri="{FF2B5EF4-FFF2-40B4-BE49-F238E27FC236}">
                <a16:creationId xmlns:a16="http://schemas.microsoft.com/office/drawing/2014/main" id="{2A380B0A-CF65-4E2A-B94C-5663A1E69BEC}"/>
              </a:ext>
            </a:extLst>
          </p:cNvPr>
          <p:cNvSpPr>
            <a:spLocks noGrp="1"/>
          </p:cNvSpPr>
          <p:nvPr>
            <p:ph type="sldNum" sz="quarter" idx="12"/>
          </p:nvPr>
        </p:nvSpPr>
        <p:spPr/>
        <p:txBody>
          <a:bodyPr/>
          <a:lstStyle/>
          <a:p>
            <a:r>
              <a:rPr kumimoji="1" lang="en-US" altLang="ja-JP" sz="2000" dirty="0">
                <a:solidFill>
                  <a:schemeClr val="bg2">
                    <a:lumMod val="25000"/>
                  </a:schemeClr>
                </a:solidFill>
              </a:rPr>
              <a:t>4</a:t>
            </a:r>
            <a:endParaRPr kumimoji="1" lang="ja-JP" altLang="en-US" sz="2000" dirty="0">
              <a:solidFill>
                <a:schemeClr val="bg2">
                  <a:lumMod val="25000"/>
                </a:schemeClr>
              </a:solidFill>
            </a:endParaRPr>
          </a:p>
        </p:txBody>
      </p:sp>
    </p:spTree>
    <p:extLst>
      <p:ext uri="{BB962C8B-B14F-4D97-AF65-F5344CB8AC3E}">
        <p14:creationId xmlns:p14="http://schemas.microsoft.com/office/powerpoint/2010/main" val="412370500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rot="5400000">
            <a:off x="9194640" y="1581559"/>
            <a:ext cx="4135306" cy="1319646"/>
          </a:xfrm>
        </p:spPr>
        <p:txBody>
          <a:bodyPr>
            <a:normAutofit/>
          </a:bodyPr>
          <a:lstStyle/>
          <a:p>
            <a:r>
              <a:rPr lang="en-US" altLang="ja-JP" sz="2400" b="1" dirty="0">
                <a:latin typeface="+mn-ea"/>
                <a:ea typeface="+mn-ea"/>
              </a:rPr>
              <a:t>※</a:t>
            </a:r>
            <a:r>
              <a:rPr lang="ja-JP" altLang="en-US" sz="2400" b="1" dirty="0">
                <a:latin typeface="+mn-ea"/>
                <a:ea typeface="+mn-ea"/>
              </a:rPr>
              <a:t>リスト作成の注意点</a:t>
            </a:r>
            <a:endParaRPr kumimoji="1" lang="ja-JP" altLang="en-US" sz="2400" b="1" dirty="0">
              <a:latin typeface="+mn-ea"/>
              <a:ea typeface="+mn-ea"/>
            </a:endParaRPr>
          </a:p>
        </p:txBody>
      </p:sp>
      <p:sp>
        <p:nvSpPr>
          <p:cNvPr id="4" name="吹き出し: 線 3">
            <a:extLst>
              <a:ext uri="{FF2B5EF4-FFF2-40B4-BE49-F238E27FC236}">
                <a16:creationId xmlns:a16="http://schemas.microsoft.com/office/drawing/2014/main" id="{410292B5-FD89-04BF-EFAC-0B86C0AADD8C}"/>
              </a:ext>
            </a:extLst>
          </p:cNvPr>
          <p:cNvSpPr/>
          <p:nvPr/>
        </p:nvSpPr>
        <p:spPr>
          <a:xfrm rot="5400000">
            <a:off x="7867704" y="1129306"/>
            <a:ext cx="3374136" cy="1423779"/>
          </a:xfrm>
          <a:prstGeom prst="borderCallout1">
            <a:avLst>
              <a:gd name="adj1" fmla="val 100759"/>
              <a:gd name="adj2" fmla="val 50867"/>
              <a:gd name="adj3" fmla="val 190792"/>
              <a:gd name="adj4" fmla="val 56603"/>
            </a:avLst>
          </a:prstGeom>
          <a:solidFill>
            <a:schemeClr val="bg1"/>
          </a:solid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dirty="0">
                <a:solidFill>
                  <a:schemeClr val="tx1"/>
                </a:solidFill>
                <a:latin typeface="HG丸ｺﾞｼｯｸM-PRO" panose="020F0600000000000000" pitchFamily="50" charset="-128"/>
                <a:ea typeface="HG丸ｺﾞｼｯｸM-PRO" panose="020F0600000000000000" pitchFamily="50" charset="-128"/>
              </a:rPr>
              <a:t>特に外国籍の方について、</a:t>
            </a:r>
            <a:endParaRPr kumimoji="1" lang="en-US" altLang="ja-JP" dirty="0">
              <a:solidFill>
                <a:schemeClr val="tx1"/>
              </a:solidFill>
              <a:latin typeface="HG丸ｺﾞｼｯｸM-PRO" panose="020F0600000000000000" pitchFamily="50" charset="-128"/>
              <a:ea typeface="HG丸ｺﾞｼｯｸM-PRO" panose="020F0600000000000000" pitchFamily="50" charset="-128"/>
            </a:endParaRPr>
          </a:p>
          <a:p>
            <a:pPr algn="ctr"/>
            <a:r>
              <a:rPr kumimoji="1" lang="ja-JP" altLang="en-US" dirty="0">
                <a:solidFill>
                  <a:schemeClr val="tx1"/>
                </a:solidFill>
                <a:latin typeface="HG丸ｺﾞｼｯｸM-PRO" panose="020F0600000000000000" pitchFamily="50" charset="-128"/>
                <a:ea typeface="HG丸ｺﾞｼｯｸM-PRO" panose="020F0600000000000000" pitchFamily="50" charset="-128"/>
              </a:rPr>
              <a:t>健康保険証の記載と同一の</a:t>
            </a:r>
            <a:endParaRPr kumimoji="1" lang="en-US" altLang="ja-JP" dirty="0">
              <a:solidFill>
                <a:schemeClr val="tx1"/>
              </a:solidFill>
              <a:latin typeface="HG丸ｺﾞｼｯｸM-PRO" panose="020F0600000000000000" pitchFamily="50" charset="-128"/>
              <a:ea typeface="HG丸ｺﾞｼｯｸM-PRO" panose="020F0600000000000000" pitchFamily="50" charset="-128"/>
            </a:endParaRPr>
          </a:p>
          <a:p>
            <a:pPr algn="ctr"/>
            <a:r>
              <a:rPr kumimoji="1" lang="ja-JP" altLang="en-US" dirty="0">
                <a:solidFill>
                  <a:schemeClr val="tx1"/>
                </a:solidFill>
                <a:latin typeface="HG丸ｺﾞｼｯｸM-PRO" panose="020F0600000000000000" pitchFamily="50" charset="-128"/>
                <a:ea typeface="HG丸ｺﾞｼｯｸM-PRO" panose="020F0600000000000000" pitchFamily="50" charset="-128"/>
              </a:rPr>
              <a:t>氏名をご記入ください。</a:t>
            </a:r>
          </a:p>
        </p:txBody>
      </p:sp>
      <p:sp>
        <p:nvSpPr>
          <p:cNvPr id="5" name="吹き出し: 線 4">
            <a:extLst>
              <a:ext uri="{FF2B5EF4-FFF2-40B4-BE49-F238E27FC236}">
                <a16:creationId xmlns:a16="http://schemas.microsoft.com/office/drawing/2014/main" id="{605E96EF-9AFD-4463-D606-2A137112C8C7}"/>
              </a:ext>
            </a:extLst>
          </p:cNvPr>
          <p:cNvSpPr/>
          <p:nvPr/>
        </p:nvSpPr>
        <p:spPr>
          <a:xfrm rot="5400000">
            <a:off x="7867706" y="4634703"/>
            <a:ext cx="3374136" cy="1423779"/>
          </a:xfrm>
          <a:prstGeom prst="borderCallout1">
            <a:avLst>
              <a:gd name="adj1" fmla="val 99984"/>
              <a:gd name="adj2" fmla="val 50062"/>
              <a:gd name="adj3" fmla="val 203509"/>
              <a:gd name="adj4" fmla="val 79561"/>
            </a:avLst>
          </a:prstGeom>
          <a:solidFill>
            <a:schemeClr val="bg1"/>
          </a:solid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dirty="0">
                <a:solidFill>
                  <a:schemeClr val="tx1"/>
                </a:solidFill>
                <a:latin typeface="HG丸ｺﾞｼｯｸM-PRO" panose="020F0600000000000000" pitchFamily="50" charset="-128"/>
                <a:ea typeface="HG丸ｺﾞｼｯｸM-PRO" panose="020F0600000000000000" pitchFamily="50" charset="-128"/>
              </a:rPr>
              <a:t>健診以外の目的では使用しませんので、ご記入をお願いします。</a:t>
            </a:r>
            <a:endParaRPr kumimoji="1" lang="en-US" altLang="ja-JP" dirty="0">
              <a:solidFill>
                <a:schemeClr val="tx1"/>
              </a:solidFill>
              <a:latin typeface="HG丸ｺﾞｼｯｸM-PRO" panose="020F0600000000000000" pitchFamily="50" charset="-128"/>
              <a:ea typeface="HG丸ｺﾞｼｯｸM-PRO" panose="020F0600000000000000" pitchFamily="50" charset="-128"/>
            </a:endParaRPr>
          </a:p>
        </p:txBody>
      </p:sp>
      <p:sp>
        <p:nvSpPr>
          <p:cNvPr id="7" name="スライド番号プレースホルダー 6">
            <a:extLst>
              <a:ext uri="{FF2B5EF4-FFF2-40B4-BE49-F238E27FC236}">
                <a16:creationId xmlns:a16="http://schemas.microsoft.com/office/drawing/2014/main" id="{DC21C8BE-7E56-550E-2008-4E6F8B501FE1}"/>
              </a:ext>
            </a:extLst>
          </p:cNvPr>
          <p:cNvSpPr>
            <a:spLocks noGrp="1"/>
          </p:cNvSpPr>
          <p:nvPr>
            <p:ph type="sldNum" sz="quarter" idx="12"/>
          </p:nvPr>
        </p:nvSpPr>
        <p:spPr/>
        <p:txBody>
          <a:bodyPr/>
          <a:lstStyle/>
          <a:p>
            <a:r>
              <a:rPr kumimoji="1" lang="en-US" altLang="ja-JP" sz="2000" dirty="0"/>
              <a:t>5</a:t>
            </a:r>
            <a:endParaRPr kumimoji="1" lang="ja-JP" altLang="en-US" sz="2000" dirty="0"/>
          </a:p>
        </p:txBody>
      </p:sp>
      <p:sp>
        <p:nvSpPr>
          <p:cNvPr id="9" name="吹き出し: 線 8">
            <a:extLst>
              <a:ext uri="{FF2B5EF4-FFF2-40B4-BE49-F238E27FC236}">
                <a16:creationId xmlns:a16="http://schemas.microsoft.com/office/drawing/2014/main" id="{EC3A2E20-2165-2384-8519-A15CF3E4AAD9}"/>
              </a:ext>
            </a:extLst>
          </p:cNvPr>
          <p:cNvSpPr/>
          <p:nvPr/>
        </p:nvSpPr>
        <p:spPr>
          <a:xfrm rot="5400000">
            <a:off x="7098783" y="9084766"/>
            <a:ext cx="5438929" cy="1950728"/>
          </a:xfrm>
          <a:prstGeom prst="borderCallout1">
            <a:avLst>
              <a:gd name="adj1" fmla="val 100086"/>
              <a:gd name="adj2" fmla="val 52261"/>
              <a:gd name="adj3" fmla="val 173719"/>
              <a:gd name="adj4" fmla="val 39972"/>
            </a:avLst>
          </a:prstGeom>
          <a:solidFill>
            <a:schemeClr val="bg1"/>
          </a:solid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lIns="0" rIns="0" rtlCol="0" anchor="ctr"/>
          <a:lstStyle/>
          <a:p>
            <a:pPr algn="ctr"/>
            <a:r>
              <a:rPr kumimoji="1" lang="ja-JP" altLang="en-US" dirty="0">
                <a:solidFill>
                  <a:schemeClr val="tx1"/>
                </a:solidFill>
                <a:latin typeface="HG丸ｺﾞｼｯｸM-PRO" panose="020F0600000000000000" pitchFamily="50" charset="-128"/>
                <a:ea typeface="HG丸ｺﾞｼｯｸM-PRO" panose="020F0600000000000000" pitchFamily="50" charset="-128"/>
              </a:rPr>
              <a:t>保健所がお伝えした日</a:t>
            </a:r>
            <a:endParaRPr kumimoji="1" lang="en-US" altLang="ja-JP" dirty="0">
              <a:solidFill>
                <a:schemeClr val="tx1"/>
              </a:solidFill>
              <a:latin typeface="HG丸ｺﾞｼｯｸM-PRO" panose="020F0600000000000000" pitchFamily="50" charset="-128"/>
              <a:ea typeface="HG丸ｺﾞｼｯｸM-PRO" panose="020F0600000000000000" pitchFamily="50" charset="-128"/>
            </a:endParaRPr>
          </a:p>
          <a:p>
            <a:pPr algn="ctr"/>
            <a:endParaRPr kumimoji="1" lang="en-US" altLang="ja-JP" sz="2000" dirty="0">
              <a:solidFill>
                <a:schemeClr val="tx1"/>
              </a:solidFill>
            </a:endParaRPr>
          </a:p>
          <a:p>
            <a:pPr algn="ctr"/>
            <a:r>
              <a:rPr kumimoji="1" lang="ja-JP" altLang="en-US" sz="3200" b="1" u="sng" dirty="0">
                <a:solidFill>
                  <a:schemeClr val="tx1"/>
                </a:solidFill>
              </a:rPr>
              <a:t>　年　月　日以降</a:t>
            </a:r>
            <a:endParaRPr kumimoji="1" lang="en-US" altLang="ja-JP" sz="3200" b="1" u="sng" dirty="0">
              <a:solidFill>
                <a:schemeClr val="tx1"/>
              </a:solidFill>
            </a:endParaRPr>
          </a:p>
          <a:p>
            <a:pPr algn="ctr"/>
            <a:endParaRPr kumimoji="1" lang="en-US" altLang="ja-JP" dirty="0">
              <a:solidFill>
                <a:schemeClr val="tx1"/>
              </a:solidFill>
            </a:endParaRPr>
          </a:p>
          <a:p>
            <a:pPr algn="ctr"/>
            <a:r>
              <a:rPr kumimoji="1" lang="ja-JP" altLang="en-US" dirty="0">
                <a:solidFill>
                  <a:schemeClr val="tx1"/>
                </a:solidFill>
                <a:latin typeface="HG丸ｺﾞｼｯｸM-PRO" panose="020F0600000000000000" pitchFamily="50" charset="-128"/>
                <a:ea typeface="HG丸ｺﾞｼｯｸM-PRO" panose="020F0600000000000000" pitchFamily="50" charset="-128"/>
              </a:rPr>
              <a:t>での接触累計時間をご記入ください。</a:t>
            </a:r>
          </a:p>
        </p:txBody>
      </p:sp>
      <p:sp>
        <p:nvSpPr>
          <p:cNvPr id="11" name="吹き出し: 線 10">
            <a:extLst>
              <a:ext uri="{FF2B5EF4-FFF2-40B4-BE49-F238E27FC236}">
                <a16:creationId xmlns:a16="http://schemas.microsoft.com/office/drawing/2014/main" id="{5E89FC0D-5A86-2BA8-CE25-4BBF09A29703}"/>
              </a:ext>
            </a:extLst>
          </p:cNvPr>
          <p:cNvSpPr/>
          <p:nvPr/>
        </p:nvSpPr>
        <p:spPr>
          <a:xfrm rot="5400000">
            <a:off x="-526276" y="10340705"/>
            <a:ext cx="3374136" cy="1950729"/>
          </a:xfrm>
          <a:prstGeom prst="borderCallout1">
            <a:avLst>
              <a:gd name="adj1" fmla="val -37943"/>
              <a:gd name="adj2" fmla="val 143816"/>
              <a:gd name="adj3" fmla="val -185"/>
              <a:gd name="adj4" fmla="val 52429"/>
            </a:avLst>
          </a:prstGeom>
          <a:solidFill>
            <a:schemeClr val="bg1"/>
          </a:solidFill>
          <a:ln>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dirty="0">
                <a:solidFill>
                  <a:schemeClr val="tx1"/>
                </a:solidFill>
                <a:latin typeface="HG丸ｺﾞｼｯｸM-PRO" panose="020F0600000000000000" pitchFamily="50" charset="-128"/>
                <a:ea typeface="HG丸ｺﾞｼｯｸM-PRO" panose="020F0600000000000000" pitchFamily="50" charset="-128"/>
              </a:rPr>
              <a:t>健診の対象者が決まりましたら、お渡しした案内をご確認の上、受診先と受診希望日の取りまとめをお願いします。</a:t>
            </a:r>
            <a:endParaRPr kumimoji="1" lang="en-US" altLang="ja-JP" dirty="0">
              <a:solidFill>
                <a:schemeClr val="tx1"/>
              </a:solidFill>
              <a:latin typeface="HG丸ｺﾞｼｯｸM-PRO" panose="020F0600000000000000" pitchFamily="50" charset="-128"/>
              <a:ea typeface="HG丸ｺﾞｼｯｸM-PRO" panose="020F0600000000000000" pitchFamily="50" charset="-128"/>
            </a:endParaRPr>
          </a:p>
          <a:p>
            <a:pPr algn="ctr"/>
            <a:r>
              <a:rPr kumimoji="1" lang="ja-JP" altLang="en-US" dirty="0">
                <a:solidFill>
                  <a:schemeClr val="tx1"/>
                </a:solidFill>
                <a:latin typeface="HG丸ｺﾞｼｯｸM-PRO" panose="020F0600000000000000" pitchFamily="50" charset="-128"/>
                <a:ea typeface="HG丸ｺﾞｼｯｸM-PRO" panose="020F0600000000000000" pitchFamily="50" charset="-128"/>
              </a:rPr>
              <a:t>初回提出時は記入不要です。</a:t>
            </a:r>
          </a:p>
        </p:txBody>
      </p:sp>
      <p:sp>
        <p:nvSpPr>
          <p:cNvPr id="12" name="右中かっこ 11">
            <a:extLst>
              <a:ext uri="{FF2B5EF4-FFF2-40B4-BE49-F238E27FC236}">
                <a16:creationId xmlns:a16="http://schemas.microsoft.com/office/drawing/2014/main" id="{1FC14FF8-2AE5-4523-A2D6-76E9A236E449}"/>
              </a:ext>
            </a:extLst>
          </p:cNvPr>
          <p:cNvSpPr/>
          <p:nvPr/>
        </p:nvSpPr>
        <p:spPr>
          <a:xfrm rot="10800000">
            <a:off x="2943364" y="13812579"/>
            <a:ext cx="885733" cy="1547237"/>
          </a:xfrm>
          <a:prstGeom prst="rightBrace">
            <a:avLst/>
          </a:prstGeom>
          <a:ln w="38100">
            <a:solidFill>
              <a:schemeClr val="tx2"/>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13" name="テキスト ボックス 12">
            <a:extLst>
              <a:ext uri="{FF2B5EF4-FFF2-40B4-BE49-F238E27FC236}">
                <a16:creationId xmlns:a16="http://schemas.microsoft.com/office/drawing/2014/main" id="{CC49FAF2-A57C-E23E-8C7E-86B67F799EAD}"/>
              </a:ext>
            </a:extLst>
          </p:cNvPr>
          <p:cNvSpPr txBox="1"/>
          <p:nvPr/>
        </p:nvSpPr>
        <p:spPr>
          <a:xfrm rot="5400000">
            <a:off x="-3433679" y="6139643"/>
            <a:ext cx="11275005" cy="1200329"/>
          </a:xfrm>
          <a:prstGeom prst="rect">
            <a:avLst/>
          </a:prstGeom>
          <a:noFill/>
        </p:spPr>
        <p:txBody>
          <a:bodyPr wrap="square" rtlCol="0">
            <a:spAutoFit/>
          </a:bodyPr>
          <a:lstStyle/>
          <a:p>
            <a:r>
              <a:rPr lang="ja-JP" altLang="en-US" sz="2400" dirty="0">
                <a:solidFill>
                  <a:srgbClr val="FF0000"/>
                </a:solidFill>
                <a:latin typeface="HG丸ｺﾞｼｯｸM-PRO" panose="020F0600000000000000" pitchFamily="50" charset="-128"/>
                <a:ea typeface="HG丸ｺﾞｼｯｸM-PRO" panose="020F0600000000000000" pitchFamily="50" charset="-128"/>
              </a:rPr>
              <a:t>リストのフォーマットは江東区のホームページに掲載されています。</a:t>
            </a:r>
            <a:endParaRPr lang="en-US" altLang="ja-JP" sz="2400" dirty="0">
              <a:solidFill>
                <a:srgbClr val="FF0000"/>
              </a:solidFill>
              <a:latin typeface="HG丸ｺﾞｼｯｸM-PRO" panose="020F0600000000000000" pitchFamily="50" charset="-128"/>
              <a:ea typeface="HG丸ｺﾞｼｯｸM-PRO" panose="020F0600000000000000" pitchFamily="50" charset="-128"/>
            </a:endParaRPr>
          </a:p>
          <a:p>
            <a:r>
              <a:rPr lang="ja-JP" altLang="en-US" sz="2400" dirty="0">
                <a:solidFill>
                  <a:srgbClr val="FF0000"/>
                </a:solidFill>
                <a:latin typeface="HG丸ｺﾞｼｯｸM-PRO" panose="020F0600000000000000" pitchFamily="50" charset="-128"/>
                <a:ea typeface="HG丸ｺﾞｼｯｸM-PRO" panose="020F0600000000000000" pitchFamily="50" charset="-128"/>
              </a:rPr>
              <a:t>「江東区　積極的疫学調査」で検索をお願いします。</a:t>
            </a:r>
            <a:br>
              <a:rPr lang="en-US" altLang="ja-JP" sz="2400" dirty="0">
                <a:solidFill>
                  <a:srgbClr val="FF0000"/>
                </a:solidFill>
                <a:latin typeface="HG丸ｺﾞｼｯｸM-PRO" panose="020F0600000000000000" pitchFamily="50" charset="-128"/>
                <a:ea typeface="HG丸ｺﾞｼｯｸM-PRO" panose="020F0600000000000000" pitchFamily="50" charset="-128"/>
              </a:rPr>
            </a:br>
            <a:endParaRPr kumimoji="1" lang="ja-JP" altLang="en-US" sz="2400" dirty="0"/>
          </a:p>
        </p:txBody>
      </p:sp>
      <p:sp>
        <p:nvSpPr>
          <p:cNvPr id="17" name="右中かっこ 16">
            <a:extLst>
              <a:ext uri="{FF2B5EF4-FFF2-40B4-BE49-F238E27FC236}">
                <a16:creationId xmlns:a16="http://schemas.microsoft.com/office/drawing/2014/main" id="{0EF1AD39-01E0-DCB7-4929-B08B25DB3FF6}"/>
              </a:ext>
            </a:extLst>
          </p:cNvPr>
          <p:cNvSpPr/>
          <p:nvPr/>
        </p:nvSpPr>
        <p:spPr>
          <a:xfrm>
            <a:off x="6713546" y="1102305"/>
            <a:ext cx="692270" cy="1849893"/>
          </a:xfrm>
          <a:prstGeom prst="rightBrace">
            <a:avLst>
              <a:gd name="adj1" fmla="val 8333"/>
              <a:gd name="adj2" fmla="val 50626"/>
            </a:avLst>
          </a:prstGeom>
          <a:ln w="38100">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dirty="0"/>
          </a:p>
        </p:txBody>
      </p:sp>
      <p:sp>
        <p:nvSpPr>
          <p:cNvPr id="18" name="右中かっこ 17">
            <a:extLst>
              <a:ext uri="{FF2B5EF4-FFF2-40B4-BE49-F238E27FC236}">
                <a16:creationId xmlns:a16="http://schemas.microsoft.com/office/drawing/2014/main" id="{31E7C0DA-CACE-3BB6-C3AE-D95A60BB32B5}"/>
              </a:ext>
            </a:extLst>
          </p:cNvPr>
          <p:cNvSpPr/>
          <p:nvPr/>
        </p:nvSpPr>
        <p:spPr>
          <a:xfrm>
            <a:off x="6604333" y="5140500"/>
            <a:ext cx="692270" cy="2381811"/>
          </a:xfrm>
          <a:prstGeom prst="rightBrace">
            <a:avLst>
              <a:gd name="adj1" fmla="val 8333"/>
              <a:gd name="adj2" fmla="val 50626"/>
            </a:avLst>
          </a:prstGeom>
          <a:ln w="38100">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19" name="右中かっこ 18">
            <a:extLst>
              <a:ext uri="{FF2B5EF4-FFF2-40B4-BE49-F238E27FC236}">
                <a16:creationId xmlns:a16="http://schemas.microsoft.com/office/drawing/2014/main" id="{C32BD9DB-9C11-5C6E-A8E1-E660B32A5715}"/>
              </a:ext>
            </a:extLst>
          </p:cNvPr>
          <p:cNvSpPr/>
          <p:nvPr/>
        </p:nvSpPr>
        <p:spPr>
          <a:xfrm>
            <a:off x="6604333" y="9079014"/>
            <a:ext cx="692270" cy="780072"/>
          </a:xfrm>
          <a:prstGeom prst="rightBrace">
            <a:avLst>
              <a:gd name="adj1" fmla="val 8333"/>
              <a:gd name="adj2" fmla="val 50626"/>
            </a:avLst>
          </a:prstGeom>
          <a:ln w="38100">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dirty="0"/>
          </a:p>
        </p:txBody>
      </p:sp>
      <p:pic>
        <p:nvPicPr>
          <p:cNvPr id="10" name="図 9">
            <a:extLst>
              <a:ext uri="{FF2B5EF4-FFF2-40B4-BE49-F238E27FC236}">
                <a16:creationId xmlns:a16="http://schemas.microsoft.com/office/drawing/2014/main" id="{14CD68FA-5904-C145-F9CA-B89134F9625F}"/>
              </a:ext>
            </a:extLst>
          </p:cNvPr>
          <p:cNvPicPr>
            <a:picLocks noChangeAspect="1"/>
          </p:cNvPicPr>
          <p:nvPr/>
        </p:nvPicPr>
        <p:blipFill>
          <a:blip r:embed="rId2"/>
          <a:stretch>
            <a:fillRect/>
          </a:stretch>
        </p:blipFill>
        <p:spPr>
          <a:xfrm rot="5400000">
            <a:off x="-2695085" y="6678310"/>
            <a:ext cx="16039302" cy="2990937"/>
          </a:xfrm>
          <a:prstGeom prst="rect">
            <a:avLst/>
          </a:prstGeom>
        </p:spPr>
      </p:pic>
      <p:sp>
        <p:nvSpPr>
          <p:cNvPr id="14" name="吹き出し: 線 13">
            <a:extLst>
              <a:ext uri="{FF2B5EF4-FFF2-40B4-BE49-F238E27FC236}">
                <a16:creationId xmlns:a16="http://schemas.microsoft.com/office/drawing/2014/main" id="{40141A19-57A0-2744-E4C1-68B727421794}"/>
              </a:ext>
            </a:extLst>
          </p:cNvPr>
          <p:cNvSpPr/>
          <p:nvPr/>
        </p:nvSpPr>
        <p:spPr>
          <a:xfrm rot="5400000">
            <a:off x="-357703" y="13699571"/>
            <a:ext cx="3036989" cy="1950729"/>
          </a:xfrm>
          <a:prstGeom prst="borderCallout1">
            <a:avLst>
              <a:gd name="adj1" fmla="val -35145"/>
              <a:gd name="adj2" fmla="val 86295"/>
              <a:gd name="adj3" fmla="val -185"/>
              <a:gd name="adj4" fmla="val 52429"/>
            </a:avLst>
          </a:prstGeom>
          <a:solidFill>
            <a:schemeClr val="bg1"/>
          </a:solidFill>
          <a:ln>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dirty="0">
                <a:solidFill>
                  <a:schemeClr val="tx1"/>
                </a:solidFill>
                <a:latin typeface="HG丸ｺﾞｼｯｸM-PRO" panose="020F0600000000000000" pitchFamily="50" charset="-128"/>
                <a:ea typeface="HG丸ｺﾞｼｯｸM-PRO" panose="020F0600000000000000" pitchFamily="50" charset="-128"/>
              </a:rPr>
              <a:t>総合健診推進センターは通訳を配置している日時があります。病院のご案内を確認の上、通訳が必要な場合はご記入ください。</a:t>
            </a:r>
          </a:p>
        </p:txBody>
      </p:sp>
      <p:sp>
        <p:nvSpPr>
          <p:cNvPr id="15" name="右中かっこ 14">
            <a:extLst>
              <a:ext uri="{FF2B5EF4-FFF2-40B4-BE49-F238E27FC236}">
                <a16:creationId xmlns:a16="http://schemas.microsoft.com/office/drawing/2014/main" id="{267862A1-C18D-FB0E-CEF6-776241781CD0}"/>
              </a:ext>
            </a:extLst>
          </p:cNvPr>
          <p:cNvSpPr/>
          <p:nvPr/>
        </p:nvSpPr>
        <p:spPr>
          <a:xfrm rot="10800000">
            <a:off x="2943363" y="15389814"/>
            <a:ext cx="885733" cy="773618"/>
          </a:xfrm>
          <a:prstGeom prst="rightBrace">
            <a:avLst/>
          </a:prstGeom>
          <a:ln w="38100">
            <a:solidFill>
              <a:schemeClr val="tx2"/>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3" name="右中かっこ 2">
            <a:extLst>
              <a:ext uri="{FF2B5EF4-FFF2-40B4-BE49-F238E27FC236}">
                <a16:creationId xmlns:a16="http://schemas.microsoft.com/office/drawing/2014/main" id="{F8C2DB34-DE74-DA16-92A1-AA8BBF720362}"/>
              </a:ext>
            </a:extLst>
          </p:cNvPr>
          <p:cNvSpPr/>
          <p:nvPr/>
        </p:nvSpPr>
        <p:spPr>
          <a:xfrm>
            <a:off x="6866399" y="13806124"/>
            <a:ext cx="692270" cy="2357307"/>
          </a:xfrm>
          <a:prstGeom prst="rightBrace">
            <a:avLst>
              <a:gd name="adj1" fmla="val 8333"/>
              <a:gd name="adj2" fmla="val 50626"/>
            </a:avLst>
          </a:prstGeom>
          <a:ln w="38100">
            <a:solidFill>
              <a:schemeClr val="tx2"/>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dirty="0"/>
          </a:p>
        </p:txBody>
      </p:sp>
      <p:sp>
        <p:nvSpPr>
          <p:cNvPr id="6" name="吹き出し: 線 5">
            <a:extLst>
              <a:ext uri="{FF2B5EF4-FFF2-40B4-BE49-F238E27FC236}">
                <a16:creationId xmlns:a16="http://schemas.microsoft.com/office/drawing/2014/main" id="{9447B3EA-827A-C28E-EC98-71DC5DA6B653}"/>
              </a:ext>
            </a:extLst>
          </p:cNvPr>
          <p:cNvSpPr/>
          <p:nvPr/>
        </p:nvSpPr>
        <p:spPr>
          <a:xfrm rot="5400000">
            <a:off x="7659661" y="14065085"/>
            <a:ext cx="3220010" cy="853569"/>
          </a:xfrm>
          <a:prstGeom prst="borderCallout1">
            <a:avLst>
              <a:gd name="adj1" fmla="val 99984"/>
              <a:gd name="adj2" fmla="val 50062"/>
              <a:gd name="adj3" fmla="val 237002"/>
              <a:gd name="adj4" fmla="val 65954"/>
            </a:avLst>
          </a:prstGeom>
          <a:solidFill>
            <a:schemeClr val="bg1"/>
          </a:solidFill>
          <a:ln>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dirty="0">
                <a:solidFill>
                  <a:schemeClr val="tx1"/>
                </a:solidFill>
                <a:latin typeface="HG丸ｺﾞｼｯｸM-PRO" panose="020F0600000000000000" pitchFamily="50" charset="-128"/>
                <a:ea typeface="HG丸ｺﾞｼｯｸM-PRO" panose="020F0600000000000000" pitchFamily="50" charset="-128"/>
              </a:rPr>
              <a:t>初回提出時は記入不要です。</a:t>
            </a:r>
            <a:endParaRPr kumimoji="1" lang="en-US" altLang="ja-JP" dirty="0">
              <a:solidFill>
                <a:schemeClr val="tx1"/>
              </a:solidFill>
              <a:latin typeface="HG丸ｺﾞｼｯｸM-PRO" panose="020F0600000000000000" pitchFamily="50" charset="-128"/>
              <a:ea typeface="HG丸ｺﾞｼｯｸM-PRO" panose="020F0600000000000000" pitchFamily="50" charset="-128"/>
            </a:endParaRPr>
          </a:p>
        </p:txBody>
      </p:sp>
    </p:spTree>
    <p:extLst>
      <p:ext uri="{BB962C8B-B14F-4D97-AF65-F5344CB8AC3E}">
        <p14:creationId xmlns:p14="http://schemas.microsoft.com/office/powerpoint/2010/main" val="3049736142"/>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游ゴシック Light"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Office Theme</Template>
  <TotalTime>1383</TotalTime>
  <Words>1469</Words>
  <Application>Microsoft Office PowerPoint</Application>
  <PresentationFormat>ユーザー設定</PresentationFormat>
  <Paragraphs>150</Paragraphs>
  <Slides>6</Slides>
  <Notes>0</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6</vt:i4>
      </vt:variant>
    </vt:vector>
  </HeadingPairs>
  <TitlesOfParts>
    <vt:vector size="13" baseType="lpstr">
      <vt:lpstr>HGP創英角ﾎﾟｯﾌﾟ体</vt:lpstr>
      <vt:lpstr>HG丸ｺﾞｼｯｸM-PRO</vt:lpstr>
      <vt:lpstr>游ゴシック</vt:lpstr>
      <vt:lpstr>Arial</vt:lpstr>
      <vt:lpstr>Calibri</vt:lpstr>
      <vt:lpstr>Calibri Light</vt:lpstr>
      <vt:lpstr>Office テーマ</vt:lpstr>
      <vt:lpstr>PowerPoint プレゼンテーション</vt:lpstr>
      <vt:lpstr>PowerPoint プレゼンテーション</vt:lpstr>
      <vt:lpstr>PowerPoint プレゼンテーション</vt:lpstr>
      <vt:lpstr>PowerPoint プレゼンテーション</vt:lpstr>
      <vt:lpstr>●リスト作成について 接触者健診のためにリスト提出が必要と説明されたら、4～5ページを参考にリスト作成をお願いします。 リストや聞き取りの情報から総合的に判断して、接触者健診の対象者と健診の方法を決定します。  ＜リストの提出方法＞  ●メールにて送付（可能な限りメールでのご提出をお願いします） 　アドレス：230910＠city.koto.lg.jp 　　　　　　※件名に会社名や施設名を入れてください。 　　　　　　※メールの容量は4MB以内でお願いします。 　　　　　　※施設内の見取り図があれば添付お願いします。  ●FAXにて送付 　FAX番号：03－3647－7068</vt:lpstr>
      <vt:lpstr>※リスト作成の注意点</vt:lpstr>
    </vt:vector>
  </TitlesOfParts>
  <Company>江東区</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江東区</dc:creator>
  <cp:lastModifiedBy>加藤　佑季_江東区</cp:lastModifiedBy>
  <cp:revision>52</cp:revision>
  <cp:lastPrinted>2025-09-01T23:43:25Z</cp:lastPrinted>
  <dcterms:created xsi:type="dcterms:W3CDTF">2021-09-15T05:10:22Z</dcterms:created>
  <dcterms:modified xsi:type="dcterms:W3CDTF">2025-10-02T00:59:39Z</dcterms:modified>
</cp:coreProperties>
</file>